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1"/>
  </p:notesMasterIdLst>
  <p:sldIdLst>
    <p:sldId id="256" r:id="rId2"/>
    <p:sldId id="257" r:id="rId3"/>
    <p:sldId id="296" r:id="rId4"/>
    <p:sldId id="258" r:id="rId5"/>
    <p:sldId id="259" r:id="rId6"/>
    <p:sldId id="299" r:id="rId7"/>
    <p:sldId id="322" r:id="rId8"/>
    <p:sldId id="298" r:id="rId9"/>
    <p:sldId id="261" r:id="rId10"/>
    <p:sldId id="260" r:id="rId11"/>
    <p:sldId id="308" r:id="rId12"/>
    <p:sldId id="330" r:id="rId13"/>
    <p:sldId id="310" r:id="rId14"/>
    <p:sldId id="262" r:id="rId15"/>
    <p:sldId id="267" r:id="rId16"/>
    <p:sldId id="309" r:id="rId17"/>
    <p:sldId id="320" r:id="rId18"/>
    <p:sldId id="301" r:id="rId19"/>
    <p:sldId id="302" r:id="rId20"/>
    <p:sldId id="313" r:id="rId21"/>
    <p:sldId id="328" r:id="rId22"/>
    <p:sldId id="306" r:id="rId23"/>
    <p:sldId id="315" r:id="rId24"/>
    <p:sldId id="318" r:id="rId25"/>
    <p:sldId id="319" r:id="rId26"/>
    <p:sldId id="304" r:id="rId27"/>
    <p:sldId id="317" r:id="rId28"/>
    <p:sldId id="329" r:id="rId29"/>
    <p:sldId id="281" r:id="rId30"/>
  </p:sldIdLst>
  <p:sldSz cx="9144000" cy="5143500" type="screen16x9"/>
  <p:notesSz cx="6858000" cy="9144000"/>
  <p:embeddedFontLst>
    <p:embeddedFont>
      <p:font typeface="Bradley Hand ITC" panose="03070402050302030203" pitchFamily="66" charset="0"/>
      <p:regular r:id="rId32"/>
    </p:embeddedFont>
    <p:embeddedFont>
      <p:font typeface="Bahnschrift Light" panose="020B0502040204020203" pitchFamily="34" charset="0"/>
      <p:regular r:id="rId33"/>
    </p:embeddedFont>
    <p:embeddedFont>
      <p:font typeface="Arial Black" panose="020B0A04020102020204" pitchFamily="34" charset="0"/>
      <p:bold r:id="rId34"/>
    </p:embeddedFont>
    <p:embeddedFont>
      <p:font typeface="Quicksand Light" panose="020B0604020202020204" charset="0"/>
      <p:regular r:id="rId35"/>
      <p:bold r:id="rId36"/>
    </p:embeddedFont>
    <p:embeddedFont>
      <p:font typeface="Calibri" panose="020F0502020204030204" pitchFamily="34" charset="0"/>
      <p:regular r:id="rId37"/>
      <p:bold r:id="rId38"/>
      <p:italic r:id="rId39"/>
      <p:boldItalic r:id="rId40"/>
    </p:embeddedFont>
    <p:embeddedFont>
      <p:font typeface="Atma"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E267FA-CA74-4515-AB39-F36422F084D3}">
  <a:tblStyle styleId="{EAE267FA-CA74-4515-AB39-F36422F084D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32DAE77-0ED4-4C94-92F3-84371D6B2C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94660"/>
  </p:normalViewPr>
  <p:slideViewPr>
    <p:cSldViewPr snapToGrid="0">
      <p:cViewPr varScale="1">
        <p:scale>
          <a:sx n="114" d="100"/>
          <a:sy n="114" d="100"/>
        </p:scale>
        <p:origin x="2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289e2b31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289e2b31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https://careers.gazprom-mt.com/blog/how-to-develop-emotional-intelligence/</a:t>
            </a:r>
          </a:p>
          <a:p>
            <a:pPr marL="0" lvl="0" indent="0" algn="l" rtl="0">
              <a:spcBef>
                <a:spcPts val="0"/>
              </a:spcBef>
              <a:spcAft>
                <a:spcPts val="0"/>
              </a:spcAft>
              <a:buNone/>
            </a:pPr>
            <a:r>
              <a:rPr lang="en-US" b="0" dirty="0" smtClean="0"/>
              <a:t>https://www.slideshare.net/rksen/presentation-on-emotional-intelligence</a:t>
            </a:r>
            <a:r>
              <a:rPr lang="en-US" dirty="0" smtClean="0"/>
              <a:t/>
            </a:r>
            <a:br>
              <a:rPr lang="en-US" dirty="0" smtClean="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5655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3"/>
            </a:gs>
            <a:gs pos="100000">
              <a:schemeClr val="accent2"/>
            </a:gs>
          </a:gsLst>
          <a:lin ang="0" scaled="0"/>
        </a:gra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855300" y="1016175"/>
            <a:ext cx="4548900" cy="31110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rgbClr val="FF6B4B"/>
            </a:gs>
          </a:gsLst>
          <a:lin ang="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855300" y="1583350"/>
            <a:ext cx="4548900" cy="11598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4" name="Google Shape;14;p3"/>
          <p:cNvSpPr txBox="1">
            <a:spLocks noGrp="1"/>
          </p:cNvSpPr>
          <p:nvPr>
            <p:ph type="subTitle" idx="1"/>
          </p:nvPr>
        </p:nvSpPr>
        <p:spPr>
          <a:xfrm>
            <a:off x="855300" y="2840052"/>
            <a:ext cx="4548900" cy="7848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5"/>
            </a:gs>
            <a:gs pos="100000">
              <a:srgbClr val="FF4D82"/>
            </a:gs>
          </a:gsLst>
          <a:lin ang="0" scaled="0"/>
        </a:gra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236300" y="1018800"/>
            <a:ext cx="4504500" cy="3369900"/>
          </a:xfrm>
          <a:prstGeom prst="rect">
            <a:avLst/>
          </a:prstGeom>
          <a:effectLst>
            <a:outerShdw blurRad="28575" dist="9525" dir="5400000" algn="bl" rotWithShape="0">
              <a:schemeClr val="dk1">
                <a:alpha val="40000"/>
              </a:schemeClr>
            </a:outerShdw>
          </a:effectLst>
        </p:spPr>
        <p:txBody>
          <a:bodyPr spcFirstLastPara="1" wrap="square" lIns="0" tIns="0" rIns="0" bIns="0" anchor="t" anchorCtr="0">
            <a:noAutofit/>
          </a:bodyPr>
          <a:lstStyle>
            <a:lvl1pPr marL="457200" marR="0" lvl="0" indent="-431800" algn="l" rtl="0">
              <a:lnSpc>
                <a:spcPct val="90000"/>
              </a:lnSpc>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1pPr>
            <a:lvl2pPr marL="914400" lvl="1"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2pPr>
            <a:lvl3pPr marL="1371600" lvl="2"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3pPr>
            <a:lvl4pPr marL="1828800" lvl="3"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4pPr>
            <a:lvl5pPr marL="2286000" lvl="4"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5pPr>
            <a:lvl6pPr marL="2743200" lvl="5"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6pPr>
            <a:lvl7pPr marL="3200400" lvl="6"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7pPr>
            <a:lvl8pPr marL="3657600" lvl="7"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8pPr>
            <a:lvl9pPr marL="4114800" lvl="8"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9pPr>
          </a:lstStyle>
          <a:p>
            <a:endParaRPr/>
          </a:p>
        </p:txBody>
      </p:sp>
      <p:sp>
        <p:nvSpPr>
          <p:cNvPr id="17" name="Google Shape;17;p4"/>
          <p:cNvSpPr txBox="1"/>
          <p:nvPr/>
        </p:nvSpPr>
        <p:spPr>
          <a:xfrm>
            <a:off x="715275" y="901000"/>
            <a:ext cx="616500" cy="653700"/>
          </a:xfrm>
          <a:prstGeom prst="rect">
            <a:avLst/>
          </a:prstGeom>
          <a:noFill/>
          <a:ln>
            <a:noFill/>
          </a:ln>
          <a:effectLst>
            <a:outerShdw blurRad="28575" dist="9525" dir="5400000" algn="bl" rotWithShape="0">
              <a:schemeClr val="dk1">
                <a:alpha val="50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1"/>
              </a:buClr>
              <a:buSzPts val="6500"/>
              <a:buFont typeface="Atma"/>
              <a:buNone/>
            </a:pPr>
            <a:r>
              <a:rPr lang="en" sz="6500" b="1">
                <a:solidFill>
                  <a:schemeClr val="lt1"/>
                </a:solidFill>
                <a:latin typeface="Atma"/>
                <a:ea typeface="Atma"/>
                <a:cs typeface="Atma"/>
                <a:sym typeface="Atma"/>
              </a:rPr>
              <a:t>“</a:t>
            </a:r>
            <a:endParaRPr sz="6500" b="1">
              <a:solidFill>
                <a:schemeClr val="lt1"/>
              </a:solidFill>
              <a:latin typeface="Atma"/>
              <a:ea typeface="Atma"/>
              <a:cs typeface="Atma"/>
              <a:sym typeface="Atma"/>
            </a:endParaRPr>
          </a:p>
        </p:txBody>
      </p:sp>
      <p:sp>
        <p:nvSpPr>
          <p:cNvPr id="18" name="Google Shape;18;p4"/>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5"/>
            </a:gs>
            <a:gs pos="100000">
              <a:schemeClr val="accent6"/>
            </a:gs>
          </a:gsLst>
          <a:lin ang="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 name="Google Shape;21;p5"/>
          <p:cNvSpPr txBox="1">
            <a:spLocks noGrp="1"/>
          </p:cNvSpPr>
          <p:nvPr>
            <p:ph type="body" idx="1"/>
          </p:nvPr>
        </p:nvSpPr>
        <p:spPr>
          <a:xfrm>
            <a:off x="855300" y="1509926"/>
            <a:ext cx="4693500" cy="26424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22" name="Google Shape;22;p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3"/>
            </a:gs>
            <a:gs pos="100000">
              <a:schemeClr val="accent2"/>
            </a:gs>
          </a:gsLst>
          <a:lin ang="0" scaled="0"/>
        </a:gra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8"/>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chemeClr val="accent5"/>
            </a:gs>
            <a:gs pos="100000">
              <a:srgbClr val="FF4D82"/>
            </a:gs>
          </a:gsLst>
          <a:lin ang="0" scaled="0"/>
        </a:gradFill>
        <a:effectLst/>
      </p:bgPr>
    </p:bg>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100000">
              <a:srgbClr val="BBFF45"/>
            </a:gs>
          </a:gsLst>
          <a:lin ang="0" scaled="0"/>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8">
            <a:alphaModFix/>
          </a:blip>
          <a:stretch>
            <a:fillRect/>
          </a:stretch>
        </p:blipFill>
        <p:spPr>
          <a:xfrm>
            <a:off x="0" y="0"/>
            <a:ext cx="9144000" cy="5143497"/>
          </a:xfrm>
          <a:prstGeom prst="rect">
            <a:avLst/>
          </a:prstGeom>
          <a:noFill/>
          <a:ln>
            <a:noFill/>
          </a:ln>
        </p:spPr>
      </p:pic>
      <p:sp>
        <p:nvSpPr>
          <p:cNvPr id="7" name="Google Shape;7;p1"/>
          <p:cNvSpPr txBox="1">
            <a:spLocks noGrp="1"/>
          </p:cNvSpPr>
          <p:nvPr>
            <p:ph type="title"/>
          </p:nvPr>
        </p:nvSpPr>
        <p:spPr>
          <a:xfrm>
            <a:off x="855300" y="991175"/>
            <a:ext cx="4693500" cy="3969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1pPr>
            <a:lvl2pPr lvl="1"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2pPr>
            <a:lvl3pPr lvl="2"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3pPr>
            <a:lvl4pPr lvl="3"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4pPr>
            <a:lvl5pPr lvl="4"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5pPr>
            <a:lvl6pPr lvl="5"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6pPr>
            <a:lvl7pPr lvl="6"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7pPr>
            <a:lvl8pPr lvl="7"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8pPr>
            <a:lvl9pPr lvl="8"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9pPr>
          </a:lstStyle>
          <a:p>
            <a:endParaRPr/>
          </a:p>
        </p:txBody>
      </p:sp>
      <p:sp>
        <p:nvSpPr>
          <p:cNvPr id="8" name="Google Shape;8;p1"/>
          <p:cNvSpPr txBox="1">
            <a:spLocks noGrp="1"/>
          </p:cNvSpPr>
          <p:nvPr>
            <p:ph type="body" idx="1"/>
          </p:nvPr>
        </p:nvSpPr>
        <p:spPr>
          <a:xfrm>
            <a:off x="855300" y="1509926"/>
            <a:ext cx="4693500" cy="2642400"/>
          </a:xfrm>
          <a:prstGeom prst="rect">
            <a:avLst/>
          </a:prstGeom>
          <a:noFill/>
          <a:ln>
            <a:noFill/>
          </a:ln>
          <a:effectLst>
            <a:outerShdw dist="9525" dir="16200000" algn="bl" rotWithShape="0">
              <a:schemeClr val="lt1">
                <a:alpha val="20000"/>
              </a:schemeClr>
            </a:outerShdw>
          </a:effectLst>
        </p:spPr>
        <p:txBody>
          <a:bodyPr spcFirstLastPara="1" wrap="square" lIns="0" tIns="0" rIns="0" bIns="0" anchor="t" anchorCtr="0">
            <a:noAutofit/>
          </a:bodyPr>
          <a:lstStyle>
            <a:lvl1pPr marL="457200" lvl="0" indent="-342900" rtl="0">
              <a:lnSpc>
                <a:spcPct val="115000"/>
              </a:lnSpc>
              <a:spcBef>
                <a:spcPts val="600"/>
              </a:spcBef>
              <a:spcAft>
                <a:spcPts val="0"/>
              </a:spcAft>
              <a:buClr>
                <a:schemeClr val="lt2"/>
              </a:buClr>
              <a:buSzPts val="1800"/>
              <a:buFont typeface="Quicksand Light"/>
              <a:buChar char="➜"/>
              <a:defRPr sz="2200">
                <a:solidFill>
                  <a:schemeClr val="dk1"/>
                </a:solidFill>
                <a:latin typeface="Quicksand Light"/>
                <a:ea typeface="Quicksand Light"/>
                <a:cs typeface="Quicksand Light"/>
                <a:sym typeface="Quicksand Light"/>
              </a:defRPr>
            </a:lvl1pPr>
            <a:lvl2pPr marL="914400" lvl="1"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2pPr>
            <a:lvl3pPr marL="1371600" lvl="2"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3pPr>
            <a:lvl4pPr marL="1828800" lvl="3"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4pPr>
            <a:lvl5pPr marL="2286000" lvl="4"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5pPr>
            <a:lvl6pPr marL="2743200" lvl="5"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6pPr>
            <a:lvl7pPr marL="3200400" lvl="6"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7pPr>
            <a:lvl8pPr marL="3657600" lvl="7"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8pPr>
            <a:lvl9pPr marL="4114800" lvl="8"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9pPr>
          </a:lstStyle>
          <a:p>
            <a:endParaRPr/>
          </a:p>
        </p:txBody>
      </p:sp>
      <p:sp>
        <p:nvSpPr>
          <p:cNvPr id="9" name="Google Shape;9;p1"/>
          <p:cNvSpPr txBox="1">
            <a:spLocks noGrp="1"/>
          </p:cNvSpPr>
          <p:nvPr>
            <p:ph type="sldNum" idx="12"/>
          </p:nvPr>
        </p:nvSpPr>
        <p:spPr>
          <a:xfrm>
            <a:off x="4297650" y="4673651"/>
            <a:ext cx="548700" cy="3936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lvl1pPr lvl="0" algn="ctr" rtl="0">
              <a:buNone/>
              <a:defRPr sz="1500" b="1">
                <a:solidFill>
                  <a:schemeClr val="lt1"/>
                </a:solidFill>
                <a:latin typeface="Atma"/>
                <a:ea typeface="Atma"/>
                <a:cs typeface="Atma"/>
                <a:sym typeface="Atma"/>
              </a:defRPr>
            </a:lvl1pPr>
            <a:lvl2pPr lvl="1" algn="ctr" rtl="0">
              <a:buNone/>
              <a:defRPr sz="1500" b="1">
                <a:solidFill>
                  <a:schemeClr val="lt1"/>
                </a:solidFill>
                <a:latin typeface="Atma"/>
                <a:ea typeface="Atma"/>
                <a:cs typeface="Atma"/>
                <a:sym typeface="Atma"/>
              </a:defRPr>
            </a:lvl2pPr>
            <a:lvl3pPr lvl="2" algn="ctr" rtl="0">
              <a:buNone/>
              <a:defRPr sz="1500" b="1">
                <a:solidFill>
                  <a:schemeClr val="lt1"/>
                </a:solidFill>
                <a:latin typeface="Atma"/>
                <a:ea typeface="Atma"/>
                <a:cs typeface="Atma"/>
                <a:sym typeface="Atma"/>
              </a:defRPr>
            </a:lvl3pPr>
            <a:lvl4pPr lvl="3" algn="ctr" rtl="0">
              <a:buNone/>
              <a:defRPr sz="1500" b="1">
                <a:solidFill>
                  <a:schemeClr val="lt1"/>
                </a:solidFill>
                <a:latin typeface="Atma"/>
                <a:ea typeface="Atma"/>
                <a:cs typeface="Atma"/>
                <a:sym typeface="Atma"/>
              </a:defRPr>
            </a:lvl4pPr>
            <a:lvl5pPr lvl="4" algn="ctr" rtl="0">
              <a:buNone/>
              <a:defRPr sz="1500" b="1">
                <a:solidFill>
                  <a:schemeClr val="lt1"/>
                </a:solidFill>
                <a:latin typeface="Atma"/>
                <a:ea typeface="Atma"/>
                <a:cs typeface="Atma"/>
                <a:sym typeface="Atma"/>
              </a:defRPr>
            </a:lvl5pPr>
            <a:lvl6pPr lvl="5" algn="ctr" rtl="0">
              <a:buNone/>
              <a:defRPr sz="1500" b="1">
                <a:solidFill>
                  <a:schemeClr val="lt1"/>
                </a:solidFill>
                <a:latin typeface="Atma"/>
                <a:ea typeface="Atma"/>
                <a:cs typeface="Atma"/>
                <a:sym typeface="Atma"/>
              </a:defRPr>
            </a:lvl6pPr>
            <a:lvl7pPr lvl="6" algn="ctr" rtl="0">
              <a:buNone/>
              <a:defRPr sz="1500" b="1">
                <a:solidFill>
                  <a:schemeClr val="lt1"/>
                </a:solidFill>
                <a:latin typeface="Atma"/>
                <a:ea typeface="Atma"/>
                <a:cs typeface="Atma"/>
                <a:sym typeface="Atma"/>
              </a:defRPr>
            </a:lvl7pPr>
            <a:lvl8pPr lvl="7" algn="ctr" rtl="0">
              <a:buNone/>
              <a:defRPr sz="1500" b="1">
                <a:solidFill>
                  <a:schemeClr val="lt1"/>
                </a:solidFill>
                <a:latin typeface="Atma"/>
                <a:ea typeface="Atma"/>
                <a:cs typeface="Atma"/>
                <a:sym typeface="Atma"/>
              </a:defRPr>
            </a:lvl8pPr>
            <a:lvl9pPr lvl="8" algn="ctr" rtl="0">
              <a:buNone/>
              <a:defRPr sz="1500" b="1">
                <a:solidFill>
                  <a:schemeClr val="lt1"/>
                </a:solidFill>
                <a:latin typeface="Atma"/>
                <a:ea typeface="Atma"/>
                <a:cs typeface="Atma"/>
                <a:sym typeface="Atm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verywellmind.com/what-is-meditation-2795927" TargetMode="External"/><Relationship Id="rId2" Type="http://schemas.openxmlformats.org/officeDocument/2006/relationships/hyperlink" Target="https://www.verywellmind.com/the-benefits-of-journaling-for-stress-management-3144611" TargetMode="External"/><Relationship Id="rId1" Type="http://schemas.openxmlformats.org/officeDocument/2006/relationships/slideLayout" Target="../slideLayouts/slideLayout4.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hyperlink" Target="https://www.verywellmind.com/how-to-use-positive-self-talk-for-stress-relief-314481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verywellmind.com/how-accepting-emotions-can-improve-emotional-health-425368" TargetMode="External"/><Relationship Id="rId1" Type="http://schemas.openxmlformats.org/officeDocument/2006/relationships/slideLayout" Target="../slideLayouts/slideLayout4.xml"/><Relationship Id="rId4" Type="http://schemas.openxmlformats.org/officeDocument/2006/relationships/image" Target="../media/image16.gif"/></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verywellmind.com/what-is-empathy-2795562"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psycnet.apa.org/doiLanding?doi=10.1037%2F0021-843X.106.1.95"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298318" y="380615"/>
            <a:ext cx="4548900" cy="3111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solidFill>
                  <a:schemeClr val="bg1"/>
                </a:solidFill>
              </a:rPr>
              <a:t>EMOTIONAL  INTELLIGENCE</a:t>
            </a:r>
            <a:endParaRPr dirty="0">
              <a:solidFill>
                <a:schemeClr val="bg1"/>
              </a:solidFill>
            </a:endParaRPr>
          </a:p>
        </p:txBody>
      </p:sp>
      <p:grpSp>
        <p:nvGrpSpPr>
          <p:cNvPr id="47" name="Google Shape;47;p11"/>
          <p:cNvGrpSpPr/>
          <p:nvPr/>
        </p:nvGrpSpPr>
        <p:grpSpPr>
          <a:xfrm>
            <a:off x="5891069" y="2083752"/>
            <a:ext cx="849728" cy="722993"/>
            <a:chOff x="2860826" y="401530"/>
            <a:chExt cx="2115269" cy="1642581"/>
          </a:xfrm>
        </p:grpSpPr>
        <p:sp>
          <p:nvSpPr>
            <p:cNvPr id="48" name="Google Shape;48;p11"/>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1"/>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1"/>
            <p:cNvSpPr/>
            <p:nvPr/>
          </p:nvSpPr>
          <p:spPr>
            <a:xfrm>
              <a:off x="3539074"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5"/>
                </a:gs>
                <a:gs pos="100000">
                  <a:srgbClr val="FF4D8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1"/>
            <p:cNvSpPr/>
            <p:nvPr/>
          </p:nvSpPr>
          <p:spPr>
            <a:xfrm>
              <a:off x="3712949"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 name="Google Shape;54;p11"/>
          <p:cNvSpPr/>
          <p:nvPr/>
        </p:nvSpPr>
        <p:spPr>
          <a:xfrm>
            <a:off x="5546972" y="2743285"/>
            <a:ext cx="2760511" cy="1249961"/>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85200C"/>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nvGrpSpPr>
          <p:cNvPr id="57" name="Google Shape;57;p11"/>
          <p:cNvGrpSpPr/>
          <p:nvPr/>
        </p:nvGrpSpPr>
        <p:grpSpPr>
          <a:xfrm>
            <a:off x="7508931" y="683395"/>
            <a:ext cx="635108" cy="1001050"/>
            <a:chOff x="1620532" y="2740711"/>
            <a:chExt cx="745257" cy="1174666"/>
          </a:xfrm>
        </p:grpSpPr>
        <p:sp>
          <p:nvSpPr>
            <p:cNvPr id="58" name="Google Shape;58;p11"/>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1"/>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1"/>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1"/>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1"/>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 name="Google Shape;63;p11"/>
          <p:cNvGrpSpPr/>
          <p:nvPr/>
        </p:nvGrpSpPr>
        <p:grpSpPr>
          <a:xfrm>
            <a:off x="5498062" y="866860"/>
            <a:ext cx="635075" cy="1001050"/>
            <a:chOff x="188982" y="2740711"/>
            <a:chExt cx="745218" cy="1174666"/>
          </a:xfrm>
        </p:grpSpPr>
        <p:sp>
          <p:nvSpPr>
            <p:cNvPr id="64" name="Google Shape;64;p11"/>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1"/>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1"/>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1"/>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1"/>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 name="Google Shape;47;p11"/>
          <p:cNvGrpSpPr/>
          <p:nvPr/>
        </p:nvGrpSpPr>
        <p:grpSpPr>
          <a:xfrm>
            <a:off x="7001236" y="2020294"/>
            <a:ext cx="849728" cy="722993"/>
            <a:chOff x="2860826" y="401530"/>
            <a:chExt cx="2115269" cy="1642581"/>
          </a:xfrm>
        </p:grpSpPr>
        <p:sp>
          <p:nvSpPr>
            <p:cNvPr id="32" name="Google Shape;48;p11"/>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9;p11"/>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50;p11"/>
            <p:cNvSpPr/>
            <p:nvPr/>
          </p:nvSpPr>
          <p:spPr>
            <a:xfrm>
              <a:off x="3539074"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5"/>
                </a:gs>
                <a:gs pos="100000">
                  <a:srgbClr val="FF4D8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51;p11"/>
            <p:cNvSpPr/>
            <p:nvPr/>
          </p:nvSpPr>
          <p:spPr>
            <a:xfrm>
              <a:off x="3712949"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52;p11"/>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 name="Google Shape;46;p11"/>
          <p:cNvSpPr txBox="1">
            <a:spLocks/>
          </p:cNvSpPr>
          <p:nvPr/>
        </p:nvSpPr>
        <p:spPr>
          <a:xfrm>
            <a:off x="191253" y="3993246"/>
            <a:ext cx="2518392" cy="711822"/>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1pPr>
            <a:lvl2pPr marR="0" lvl="1"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2pPr>
            <a:lvl3pPr marR="0" lvl="2"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3pPr>
            <a:lvl4pPr marR="0" lvl="3"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4pPr>
            <a:lvl5pPr marR="0" lvl="4"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5pPr>
            <a:lvl6pPr marR="0" lvl="5"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6pPr>
            <a:lvl7pPr marR="0" lvl="6"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7pPr>
            <a:lvl8pPr marR="0" lvl="7"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8pPr>
            <a:lvl9pPr marR="0" lvl="8"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9pPr>
          </a:lstStyle>
          <a:p>
            <a:r>
              <a:rPr lang="en-US" sz="2000" b="0" dirty="0" smtClean="0">
                <a:solidFill>
                  <a:schemeClr val="tx1"/>
                </a:solidFill>
                <a:latin typeface="+mn-lt"/>
              </a:rPr>
              <a:t>Ms. Aqsa Fayyaz</a:t>
            </a:r>
          </a:p>
          <a:p>
            <a:r>
              <a:rPr lang="en-US" sz="2000" b="0" dirty="0" smtClean="0">
                <a:solidFill>
                  <a:schemeClr val="tx1"/>
                </a:solidFill>
                <a:latin typeface="+mn-lt"/>
              </a:rPr>
              <a:t>Lecture 8</a:t>
            </a:r>
          </a:p>
          <a:p>
            <a:endParaRPr lang="en-US" sz="2000" b="0" dirty="0" smtClean="0">
              <a:solidFill>
                <a:schemeClr val="tx1"/>
              </a:solidFill>
              <a:latin typeface="+mn-lt"/>
            </a:endParaRPr>
          </a:p>
          <a:p>
            <a:endParaRPr lang="en-US" sz="2000" b="0" dirty="0">
              <a:solidFill>
                <a:schemeClr val="tx1"/>
              </a:solidFill>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5"/>
          <p:cNvSpPr txBox="1">
            <a:spLocks noGrp="1"/>
          </p:cNvSpPr>
          <p:nvPr>
            <p:ph type="body" idx="1"/>
          </p:nvPr>
        </p:nvSpPr>
        <p:spPr>
          <a:xfrm>
            <a:off x="395071" y="1461329"/>
            <a:ext cx="5528378" cy="2842223"/>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000" b="1" u="sng" dirty="0" smtClean="0">
                <a:solidFill>
                  <a:schemeClr val="bg1"/>
                </a:solidFill>
              </a:rPr>
              <a:t>IMAGINE A LIFE WITHOUT EMOTIONS</a:t>
            </a:r>
            <a:r>
              <a:rPr lang="en-US" sz="2000" b="1" u="sng" dirty="0" smtClean="0">
                <a:solidFill>
                  <a:schemeClr val="bg1"/>
                </a:solidFill>
              </a:rPr>
              <a:t>?</a:t>
            </a:r>
          </a:p>
          <a:p>
            <a:pPr marL="0" lvl="0" indent="0" algn="ctr" rtl="0">
              <a:spcBef>
                <a:spcPts val="0"/>
              </a:spcBef>
              <a:spcAft>
                <a:spcPts val="0"/>
              </a:spcAft>
              <a:buNone/>
            </a:pPr>
            <a:endParaRPr lang="en-US" sz="1600" b="1" u="sng" dirty="0" smtClean="0">
              <a:solidFill>
                <a:schemeClr val="bg1"/>
              </a:solidFill>
            </a:endParaRPr>
          </a:p>
          <a:p>
            <a:pPr marL="0" lvl="0" indent="0" algn="ctr" rtl="0">
              <a:spcBef>
                <a:spcPts val="0"/>
              </a:spcBef>
              <a:spcAft>
                <a:spcPts val="0"/>
              </a:spcAft>
              <a:buNone/>
            </a:pPr>
            <a:r>
              <a:rPr lang="en-US" sz="2400" b="1" u="sng" dirty="0" smtClean="0">
                <a:solidFill>
                  <a:schemeClr val="tx1"/>
                </a:solidFill>
                <a:effectLst>
                  <a:outerShdw blurRad="38100" dist="38100" dir="2700000" algn="tl">
                    <a:srgbClr val="000000">
                      <a:alpha val="43137"/>
                    </a:srgbClr>
                  </a:outerShdw>
                </a:effectLst>
              </a:rPr>
              <a:t>Discussion</a:t>
            </a:r>
          </a:p>
          <a:p>
            <a:pPr marL="0" lvl="0" indent="0" algn="just">
              <a:buNone/>
            </a:pPr>
            <a:endParaRPr lang="en-US" sz="1600" dirty="0" smtClean="0">
              <a:solidFill>
                <a:schemeClr val="bg1"/>
              </a:solidFill>
            </a:endParaRPr>
          </a:p>
          <a:p>
            <a:pPr marL="0" lvl="0" indent="0" algn="just">
              <a:buNone/>
            </a:pPr>
            <a:r>
              <a:rPr lang="en-US" sz="1800" dirty="0" smtClean="0">
                <a:solidFill>
                  <a:schemeClr val="bg1"/>
                </a:solidFill>
                <a:latin typeface="+mn-lt"/>
              </a:rPr>
              <a:t>      It </a:t>
            </a:r>
            <a:r>
              <a:rPr lang="en-US" sz="1800" dirty="0" smtClean="0">
                <a:latin typeface="+mn-lt"/>
              </a:rPr>
              <a:t>would </a:t>
            </a:r>
            <a:r>
              <a:rPr lang="en-US" sz="1800" dirty="0">
                <a:latin typeface="+mn-lt"/>
              </a:rPr>
              <a:t>be impossible to develop bonds with </a:t>
            </a:r>
            <a:r>
              <a:rPr lang="en-US" sz="1800" dirty="0" smtClean="0">
                <a:latin typeface="+mn-lt"/>
              </a:rPr>
              <a:t>people</a:t>
            </a:r>
            <a:r>
              <a:rPr lang="en-US" sz="1800" dirty="0" smtClean="0">
                <a:latin typeface="+mn-lt"/>
              </a:rPr>
              <a:t>.</a:t>
            </a:r>
          </a:p>
          <a:p>
            <a:pPr marL="285750" indent="-285750" algn="just"/>
            <a:r>
              <a:rPr lang="en-US" sz="1400" dirty="0" smtClean="0">
                <a:solidFill>
                  <a:schemeClr val="bg1"/>
                </a:solidFill>
                <a:latin typeface="+mn-lt"/>
              </a:rPr>
              <a:t>We cannot be safe since we couldn’t </a:t>
            </a:r>
            <a:r>
              <a:rPr lang="en-US" sz="1400" dirty="0" smtClean="0">
                <a:latin typeface="+mn-lt"/>
              </a:rPr>
              <a:t>care </a:t>
            </a:r>
            <a:r>
              <a:rPr lang="en-US" sz="1400" dirty="0">
                <a:latin typeface="+mn-lt"/>
              </a:rPr>
              <a:t>less if danger meets our </a:t>
            </a:r>
            <a:r>
              <a:rPr lang="en-US" sz="1400" dirty="0" smtClean="0">
                <a:latin typeface="+mn-lt"/>
              </a:rPr>
              <a:t>door. </a:t>
            </a:r>
          </a:p>
          <a:p>
            <a:pPr marL="285750" indent="-285750" algn="just"/>
            <a:r>
              <a:rPr lang="en-US" sz="1400" dirty="0" smtClean="0">
                <a:latin typeface="+mn-lt"/>
              </a:rPr>
              <a:t>Also</a:t>
            </a:r>
            <a:r>
              <a:rPr lang="en-US" sz="1400" dirty="0">
                <a:latin typeface="+mn-lt"/>
              </a:rPr>
              <a:t>, losing that unconscious function of emotions makes us lose our fight or flight </a:t>
            </a:r>
            <a:r>
              <a:rPr lang="en-US" sz="1400" dirty="0" smtClean="0">
                <a:latin typeface="+mn-lt"/>
              </a:rPr>
              <a:t>reactions. </a:t>
            </a:r>
          </a:p>
          <a:p>
            <a:pPr marL="285750" indent="-285750" algn="just"/>
            <a:r>
              <a:rPr lang="en-US" sz="1400" dirty="0" smtClean="0">
                <a:latin typeface="+mn-lt"/>
              </a:rPr>
              <a:t>TED </a:t>
            </a:r>
            <a:r>
              <a:rPr lang="en-US" sz="1400" dirty="0" smtClean="0">
                <a:latin typeface="+mn-lt"/>
              </a:rPr>
              <a:t>BUNDY CASE (ANTISOCIAL PERSONALITY)</a:t>
            </a:r>
          </a:p>
          <a:p>
            <a:pPr marL="0" indent="0">
              <a:buNone/>
            </a:pPr>
            <a:endParaRPr lang="en-US" sz="2000" dirty="0" smtClean="0">
              <a:latin typeface="+mn-lt"/>
            </a:endParaRPr>
          </a:p>
          <a:p>
            <a:pPr marL="0" indent="0">
              <a:buNone/>
            </a:pPr>
            <a:r>
              <a:rPr lang="en-US" sz="2000" dirty="0">
                <a:latin typeface="+mn-lt"/>
              </a:rPr>
              <a:t> </a:t>
            </a:r>
            <a:endParaRPr lang="en-US" sz="1600" b="1" u="sng" dirty="0">
              <a:solidFill>
                <a:schemeClr val="bg1"/>
              </a:solidFill>
              <a:latin typeface="+mn-lt"/>
            </a:endParaRPr>
          </a:p>
        </p:txBody>
      </p:sp>
      <p:sp>
        <p:nvSpPr>
          <p:cNvPr id="178" name="Google Shape;178;p1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179" name="Google Shape;179;p15"/>
          <p:cNvGrpSpPr/>
          <p:nvPr/>
        </p:nvGrpSpPr>
        <p:grpSpPr>
          <a:xfrm>
            <a:off x="6400259" y="1943039"/>
            <a:ext cx="1662508" cy="977941"/>
            <a:chOff x="5682925" y="1139232"/>
            <a:chExt cx="2115150" cy="1244200"/>
          </a:xfrm>
        </p:grpSpPr>
        <p:sp>
          <p:nvSpPr>
            <p:cNvPr id="180" name="Google Shape;180;p15"/>
            <p:cNvSpPr/>
            <p:nvPr/>
          </p:nvSpPr>
          <p:spPr>
            <a:xfrm>
              <a:off x="5682925" y="1139232"/>
              <a:ext cx="2115150" cy="1244200"/>
            </a:xfrm>
            <a:custGeom>
              <a:avLst/>
              <a:gdLst/>
              <a:ahLst/>
              <a:cxnLst/>
              <a:rect l="l" t="t" r="r" b="b"/>
              <a:pathLst>
                <a:path w="2115150" h="1244200" extrusionOk="0">
                  <a:moveTo>
                    <a:pt x="2078447" y="0"/>
                  </a:moveTo>
                  <a:cubicBezTo>
                    <a:pt x="1740359" y="36747"/>
                    <a:pt x="1400490" y="55042"/>
                    <a:pt x="1060347" y="54796"/>
                  </a:cubicBezTo>
                  <a:cubicBezTo>
                    <a:pt x="721937" y="54987"/>
                    <a:pt x="383766" y="36857"/>
                    <a:pt x="47315" y="479"/>
                  </a:cubicBezTo>
                  <a:cubicBezTo>
                    <a:pt x="12629" y="108125"/>
                    <a:pt x="-3193" y="220949"/>
                    <a:pt x="533" y="333979"/>
                  </a:cubicBezTo>
                  <a:cubicBezTo>
                    <a:pt x="10122" y="583435"/>
                    <a:pt x="126700" y="814261"/>
                    <a:pt x="328758" y="983922"/>
                  </a:cubicBezTo>
                  <a:cubicBezTo>
                    <a:pt x="528967" y="1151939"/>
                    <a:pt x="797260" y="1244200"/>
                    <a:pt x="1084251" y="1244200"/>
                  </a:cubicBezTo>
                  <a:cubicBezTo>
                    <a:pt x="1241583" y="1243755"/>
                    <a:pt x="1396791" y="1207816"/>
                    <a:pt x="1538301" y="1139062"/>
                  </a:cubicBezTo>
                  <a:cubicBezTo>
                    <a:pt x="1675015" y="1072485"/>
                    <a:pt x="1795908" y="977490"/>
                    <a:pt x="1892896" y="860426"/>
                  </a:cubicBezTo>
                  <a:cubicBezTo>
                    <a:pt x="1979884" y="756020"/>
                    <a:pt x="2043995" y="634518"/>
                    <a:pt x="2081119" y="503776"/>
                  </a:cubicBezTo>
                  <a:cubicBezTo>
                    <a:pt x="2119613" y="367986"/>
                    <a:pt x="2125572" y="225018"/>
                    <a:pt x="2098380" y="86508"/>
                  </a:cubicBezTo>
                  <a:cubicBezTo>
                    <a:pt x="2092625" y="56850"/>
                    <a:pt x="2085913" y="28220"/>
                    <a:pt x="2078447" y="0"/>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5"/>
            <p:cNvSpPr/>
            <p:nvPr/>
          </p:nvSpPr>
          <p:spPr>
            <a:xfrm>
              <a:off x="5805876" y="1150739"/>
              <a:ext cx="1869223" cy="1060909"/>
            </a:xfrm>
            <a:custGeom>
              <a:avLst/>
              <a:gdLst/>
              <a:ahLst/>
              <a:cxnLst/>
              <a:rect l="l" t="t" r="r" b="b"/>
              <a:pathLst>
                <a:path w="1869223" h="1060909" extrusionOk="0">
                  <a:moveTo>
                    <a:pt x="1844056" y="0"/>
                  </a:moveTo>
                  <a:cubicBezTo>
                    <a:pt x="1550899" y="28425"/>
                    <a:pt x="1247744" y="43357"/>
                    <a:pt x="937395" y="43357"/>
                  </a:cubicBezTo>
                  <a:cubicBezTo>
                    <a:pt x="628349" y="43357"/>
                    <a:pt x="326357" y="28494"/>
                    <a:pt x="34297" y="342"/>
                  </a:cubicBezTo>
                  <a:cubicBezTo>
                    <a:pt x="8913" y="87399"/>
                    <a:pt x="-2512" y="177935"/>
                    <a:pt x="461" y="268566"/>
                  </a:cubicBezTo>
                  <a:cubicBezTo>
                    <a:pt x="17310" y="706930"/>
                    <a:pt x="421907" y="1060909"/>
                    <a:pt x="961368" y="1060909"/>
                  </a:cubicBezTo>
                  <a:cubicBezTo>
                    <a:pt x="1500830" y="1060909"/>
                    <a:pt x="1957003" y="575353"/>
                    <a:pt x="1854809" y="49453"/>
                  </a:cubicBezTo>
                  <a:cubicBezTo>
                    <a:pt x="1851795" y="32740"/>
                    <a:pt x="1847892" y="16233"/>
                    <a:pt x="184405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5"/>
            <p:cNvSpPr/>
            <p:nvPr/>
          </p:nvSpPr>
          <p:spPr>
            <a:xfrm>
              <a:off x="5805767" y="1299235"/>
              <a:ext cx="1869273" cy="912413"/>
            </a:xfrm>
            <a:custGeom>
              <a:avLst/>
              <a:gdLst/>
              <a:ahLst/>
              <a:cxnLst/>
              <a:rect l="l" t="t" r="r" b="b"/>
              <a:pathLst>
                <a:path w="1869273" h="912413" extrusionOk="0">
                  <a:moveTo>
                    <a:pt x="963190" y="603915"/>
                  </a:moveTo>
                  <a:cubicBezTo>
                    <a:pt x="507292" y="603915"/>
                    <a:pt x="141942" y="366308"/>
                    <a:pt x="1940" y="34795"/>
                  </a:cubicBezTo>
                  <a:cubicBezTo>
                    <a:pt x="-53" y="63172"/>
                    <a:pt x="-512" y="91639"/>
                    <a:pt x="570" y="120071"/>
                  </a:cubicBezTo>
                  <a:cubicBezTo>
                    <a:pt x="17420" y="558435"/>
                    <a:pt x="422016" y="912414"/>
                    <a:pt x="961478" y="912414"/>
                  </a:cubicBezTo>
                  <a:cubicBezTo>
                    <a:pt x="1466830" y="912414"/>
                    <a:pt x="1899098" y="486242"/>
                    <a:pt x="1867659" y="0"/>
                  </a:cubicBezTo>
                  <a:cubicBezTo>
                    <a:pt x="1728136" y="347404"/>
                    <a:pt x="1367650"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5"/>
            <p:cNvSpPr/>
            <p:nvPr/>
          </p:nvSpPr>
          <p:spPr>
            <a:xfrm>
              <a:off x="6361733" y="1187794"/>
              <a:ext cx="757384" cy="534274"/>
            </a:xfrm>
            <a:custGeom>
              <a:avLst/>
              <a:gdLst/>
              <a:ahLst/>
              <a:cxnLst/>
              <a:rect l="l" t="t" r="r" b="b"/>
              <a:pathLst>
                <a:path w="757384" h="534274" extrusionOk="0">
                  <a:moveTo>
                    <a:pt x="381539" y="6301"/>
                  </a:moveTo>
                  <a:cubicBezTo>
                    <a:pt x="264503" y="6301"/>
                    <a:pt x="148500" y="4199"/>
                    <a:pt x="33519" y="0"/>
                  </a:cubicBezTo>
                  <a:cubicBezTo>
                    <a:pt x="-52387" y="190654"/>
                    <a:pt x="32526" y="414850"/>
                    <a:pt x="223186" y="500756"/>
                  </a:cubicBezTo>
                  <a:cubicBezTo>
                    <a:pt x="413841" y="586661"/>
                    <a:pt x="638050" y="501749"/>
                    <a:pt x="723942" y="311095"/>
                  </a:cubicBezTo>
                  <a:cubicBezTo>
                    <a:pt x="768532" y="212182"/>
                    <a:pt x="768532" y="98913"/>
                    <a:pt x="723942" y="0"/>
                  </a:cubicBezTo>
                  <a:cubicBezTo>
                    <a:pt x="610926" y="4158"/>
                    <a:pt x="496815" y="6254"/>
                    <a:pt x="381539" y="6301"/>
                  </a:cubicBezTo>
                  <a:close/>
                </a:path>
              </a:pathLst>
            </a:custGeom>
            <a:gradFill>
              <a:gsLst>
                <a:gs pos="0">
                  <a:schemeClr val="accent1"/>
                </a:gs>
                <a:gs pos="100000">
                  <a:srgbClr val="BBFF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5"/>
            <p:cNvSpPr/>
            <p:nvPr/>
          </p:nvSpPr>
          <p:spPr>
            <a:xfrm>
              <a:off x="6534091" y="1192932"/>
              <a:ext cx="412472" cy="356800"/>
            </a:xfrm>
            <a:custGeom>
              <a:avLst/>
              <a:gdLst/>
              <a:ahLst/>
              <a:cxnLst/>
              <a:rect l="l" t="t" r="r" b="b"/>
              <a:pathLst>
                <a:path w="412472" h="356800" extrusionOk="0">
                  <a:moveTo>
                    <a:pt x="347334" y="137"/>
                  </a:moveTo>
                  <a:cubicBezTo>
                    <a:pt x="301669" y="774"/>
                    <a:pt x="255620" y="1116"/>
                    <a:pt x="209181" y="1164"/>
                  </a:cubicBezTo>
                  <a:cubicBezTo>
                    <a:pt x="161098" y="1164"/>
                    <a:pt x="113152" y="774"/>
                    <a:pt x="65343" y="0"/>
                  </a:cubicBezTo>
                  <a:cubicBezTo>
                    <a:pt x="63699" y="1575"/>
                    <a:pt x="62055" y="3082"/>
                    <a:pt x="60411" y="4726"/>
                  </a:cubicBezTo>
                  <a:cubicBezTo>
                    <a:pt x="-20131" y="85262"/>
                    <a:pt x="-20138" y="215846"/>
                    <a:pt x="60398" y="296389"/>
                  </a:cubicBezTo>
                  <a:cubicBezTo>
                    <a:pt x="140933" y="376931"/>
                    <a:pt x="271518" y="376938"/>
                    <a:pt x="352060" y="296403"/>
                  </a:cubicBezTo>
                  <a:cubicBezTo>
                    <a:pt x="432610" y="215867"/>
                    <a:pt x="432610" y="85282"/>
                    <a:pt x="352060" y="4740"/>
                  </a:cubicBezTo>
                  <a:cubicBezTo>
                    <a:pt x="352060" y="4733"/>
                    <a:pt x="352060" y="4733"/>
                    <a:pt x="352060" y="47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5" name="Google Shape;185;p15"/>
          <p:cNvSpPr/>
          <p:nvPr/>
        </p:nvSpPr>
        <p:spPr>
          <a:xfrm>
            <a:off x="6303349" y="1132552"/>
            <a:ext cx="1858261" cy="687891"/>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1"/>
              </a:gs>
              <a:gs pos="100000">
                <a:srgbClr val="BBFF45"/>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186;p15"/>
          <p:cNvGrpSpPr/>
          <p:nvPr/>
        </p:nvGrpSpPr>
        <p:grpSpPr>
          <a:xfrm>
            <a:off x="6059076" y="3261892"/>
            <a:ext cx="2347601" cy="828886"/>
            <a:chOff x="5580309" y="2517898"/>
            <a:chExt cx="1815904" cy="641155"/>
          </a:xfrm>
        </p:grpSpPr>
        <p:sp>
          <p:nvSpPr>
            <p:cNvPr id="187" name="Google Shape;187;p15"/>
            <p:cNvSpPr/>
            <p:nvPr/>
          </p:nvSpPr>
          <p:spPr>
            <a:xfrm>
              <a:off x="5580309" y="2753538"/>
              <a:ext cx="1815904" cy="405516"/>
            </a:xfrm>
            <a:custGeom>
              <a:avLst/>
              <a:gdLst/>
              <a:ahLst/>
              <a:cxnLst/>
              <a:rect l="l" t="t" r="r" b="b"/>
              <a:pathLst>
                <a:path w="2154353" h="481096" extrusionOk="0">
                  <a:moveTo>
                    <a:pt x="0" y="414315"/>
                  </a:moveTo>
                  <a:cubicBezTo>
                    <a:pt x="73015" y="348286"/>
                    <a:pt x="155688" y="294038"/>
                    <a:pt x="240552" y="243558"/>
                  </a:cubicBezTo>
                  <a:cubicBezTo>
                    <a:pt x="326472" y="194050"/>
                    <a:pt x="416131" y="151337"/>
                    <a:pt x="508708" y="115816"/>
                  </a:cubicBezTo>
                  <a:cubicBezTo>
                    <a:pt x="694738" y="45267"/>
                    <a:pt x="893372" y="1430"/>
                    <a:pt x="1095773" y="197"/>
                  </a:cubicBezTo>
                  <a:cubicBezTo>
                    <a:pt x="1298688" y="-3241"/>
                    <a:pt x="1499849" y="38280"/>
                    <a:pt x="1684825" y="121775"/>
                  </a:cubicBezTo>
                  <a:cubicBezTo>
                    <a:pt x="1775854" y="164516"/>
                    <a:pt x="1862910" y="214653"/>
                    <a:pt x="1941199" y="276572"/>
                  </a:cubicBezTo>
                  <a:cubicBezTo>
                    <a:pt x="2019509" y="336758"/>
                    <a:pt x="2090983" y="405342"/>
                    <a:pt x="2154354" y="481097"/>
                  </a:cubicBezTo>
                  <a:cubicBezTo>
                    <a:pt x="1993187" y="369588"/>
                    <a:pt x="1826266" y="274243"/>
                    <a:pt x="1648043" y="213968"/>
                  </a:cubicBezTo>
                  <a:cubicBezTo>
                    <a:pt x="1470903" y="153125"/>
                    <a:pt x="1284557" y="123460"/>
                    <a:pt x="1097280" y="126296"/>
                  </a:cubicBezTo>
                  <a:cubicBezTo>
                    <a:pt x="910290" y="127255"/>
                    <a:pt x="723164" y="159447"/>
                    <a:pt x="539941" y="209859"/>
                  </a:cubicBezTo>
                  <a:cubicBezTo>
                    <a:pt x="354171" y="261606"/>
                    <a:pt x="173455" y="330039"/>
                    <a:pt x="0" y="414315"/>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4"/>
                </a:solidFill>
                <a:latin typeface="Calibri"/>
                <a:ea typeface="Calibri"/>
                <a:cs typeface="Calibri"/>
                <a:sym typeface="Calibri"/>
              </a:endParaRPr>
            </a:p>
          </p:txBody>
        </p:sp>
        <p:sp>
          <p:nvSpPr>
            <p:cNvPr id="188" name="Google Shape;188;p15"/>
            <p:cNvSpPr/>
            <p:nvPr/>
          </p:nvSpPr>
          <p:spPr>
            <a:xfrm>
              <a:off x="5880295" y="2536814"/>
              <a:ext cx="246541" cy="370635"/>
            </a:xfrm>
            <a:custGeom>
              <a:avLst/>
              <a:gdLst/>
              <a:ahLst/>
              <a:cxnLst/>
              <a:rect l="l" t="t" r="r" b="b"/>
              <a:pathLst>
                <a:path w="292491" h="439714" extrusionOk="0">
                  <a:moveTo>
                    <a:pt x="152811" y="373001"/>
                  </a:moveTo>
                  <a:cubicBezTo>
                    <a:pt x="198634" y="355604"/>
                    <a:pt x="245210" y="339782"/>
                    <a:pt x="292471" y="325877"/>
                  </a:cubicBezTo>
                  <a:cubicBezTo>
                    <a:pt x="293156" y="186697"/>
                    <a:pt x="277608" y="19296"/>
                    <a:pt x="200551" y="1351"/>
                  </a:cubicBezTo>
                  <a:cubicBezTo>
                    <a:pt x="92673" y="-23787"/>
                    <a:pt x="23083" y="308617"/>
                    <a:pt x="0" y="439715"/>
                  </a:cubicBezTo>
                  <a:cubicBezTo>
                    <a:pt x="49864" y="415331"/>
                    <a:pt x="100803" y="393091"/>
                    <a:pt x="152811" y="373001"/>
                  </a:cubicBezTo>
                  <a:close/>
                </a:path>
              </a:pathLst>
            </a:custGeom>
            <a:gradFill>
              <a:gsLst>
                <a:gs pos="0">
                  <a:srgbClr val="F0E0C7"/>
                </a:gs>
                <a:gs pos="50000">
                  <a:srgbClr val="F8F1E4"/>
                </a:gs>
                <a:gs pos="100000">
                  <a:schemeClr val="lt1"/>
                </a:gs>
              </a:gsLst>
              <a:lin ang="16200038" scaled="0"/>
            </a:gradFill>
            <a:ln>
              <a:noFill/>
            </a:ln>
            <a:effectLst>
              <a:outerShdw blurRad="14288" dist="28575" dir="162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15"/>
            <p:cNvSpPr/>
            <p:nvPr/>
          </p:nvSpPr>
          <p:spPr>
            <a:xfrm>
              <a:off x="6884115" y="2517898"/>
              <a:ext cx="245946" cy="408372"/>
            </a:xfrm>
            <a:custGeom>
              <a:avLst/>
              <a:gdLst/>
              <a:ahLst/>
              <a:cxnLst/>
              <a:rect l="l" t="t" r="r" b="b"/>
              <a:pathLst>
                <a:path w="291785" h="484484" extrusionOk="0">
                  <a:moveTo>
                    <a:pt x="137742" y="401332"/>
                  </a:moveTo>
                  <a:cubicBezTo>
                    <a:pt x="190674" y="426005"/>
                    <a:pt x="242114" y="453772"/>
                    <a:pt x="291786" y="484485"/>
                  </a:cubicBezTo>
                  <a:cubicBezTo>
                    <a:pt x="286855" y="435717"/>
                    <a:pt x="239798" y="3928"/>
                    <a:pt x="109933" y="24"/>
                  </a:cubicBezTo>
                  <a:cubicBezTo>
                    <a:pt x="25343" y="-2510"/>
                    <a:pt x="3904" y="195027"/>
                    <a:pt x="0" y="347770"/>
                  </a:cubicBezTo>
                  <a:cubicBezTo>
                    <a:pt x="46878" y="363044"/>
                    <a:pt x="92865" y="380928"/>
                    <a:pt x="137742" y="401332"/>
                  </a:cubicBezTo>
                  <a:close/>
                </a:path>
              </a:pathLst>
            </a:custGeom>
            <a:gradFill>
              <a:gsLst>
                <a:gs pos="0">
                  <a:srgbClr val="F0E0C7"/>
                </a:gs>
                <a:gs pos="50000">
                  <a:srgbClr val="F8F1E4"/>
                </a:gs>
                <a:gs pos="100000">
                  <a:schemeClr val="lt1"/>
                </a:gs>
              </a:gsLst>
              <a:lin ang="16200038" scaled="0"/>
            </a:gradFill>
            <a:ln>
              <a:noFill/>
            </a:ln>
            <a:effectLst>
              <a:outerShdw blurRad="14288" dist="28575" dir="162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4" name="Rectangle 2"/>
          <p:cNvSpPr>
            <a:spLocks noChangeArrowheads="1"/>
          </p:cNvSpPr>
          <p:nvPr/>
        </p:nvSpPr>
        <p:spPr bwMode="auto">
          <a:xfrm>
            <a:off x="729842" y="374614"/>
            <a:ext cx="7373923" cy="4585871"/>
          </a:xfrm>
          <a:prstGeom prst="rect">
            <a:avLst/>
          </a:prstGeom>
          <a:noFill/>
          <a:ln w="9525">
            <a:noFill/>
            <a:miter lim="800000"/>
            <a:headEnd/>
            <a:tailEnd/>
          </a:ln>
          <a:effectLst/>
        </p:spPr>
        <p:txBody>
          <a:bodyPr wrap="square">
            <a:spAutoFit/>
          </a:bodyPr>
          <a:lstStyle/>
          <a:p>
            <a:pPr defTabSz="209550">
              <a:tabLst>
                <a:tab pos="1519238" algn="l"/>
              </a:tabLst>
            </a:pPr>
            <a:r>
              <a:rPr lang="en-US" b="1" dirty="0">
                <a:latin typeface="Arial" charset="0"/>
                <a:cs typeface="Times New Roman" pitchFamily="18" charset="0"/>
              </a:rPr>
              <a:t>Emotion</a:t>
            </a:r>
            <a:r>
              <a:rPr lang="en-US" dirty="0">
                <a:latin typeface="Arial" charset="0"/>
                <a:cs typeface="Times New Roman" pitchFamily="18" charset="0"/>
              </a:rPr>
              <a:t>	</a:t>
            </a:r>
            <a:r>
              <a:rPr lang="en-US" b="1" dirty="0">
                <a:latin typeface="Arial" charset="0"/>
                <a:cs typeface="Times New Roman" pitchFamily="18" charset="0"/>
              </a:rPr>
              <a:t>Triggered by		 	</a:t>
            </a:r>
            <a:r>
              <a:rPr lang="en-US" dirty="0">
                <a:latin typeface="Arial" charset="0"/>
                <a:cs typeface="Times New Roman" pitchFamily="18" charset="0"/>
              </a:rPr>
              <a:t>				</a:t>
            </a:r>
            <a:r>
              <a:rPr lang="en-US" b="1" dirty="0" smtClean="0">
                <a:latin typeface="Arial" charset="0"/>
                <a:cs typeface="Times New Roman" pitchFamily="18" charset="0"/>
              </a:rPr>
              <a:t>Behavioral </a:t>
            </a:r>
            <a:r>
              <a:rPr lang="en-US" b="1" dirty="0">
                <a:latin typeface="Arial" charset="0"/>
                <a:cs typeface="Times New Roman" pitchFamily="18" charset="0"/>
              </a:rPr>
              <a:t>response</a:t>
            </a:r>
          </a:p>
          <a:p>
            <a:pPr defTabSz="209550">
              <a:tabLst>
                <a:tab pos="1519238" algn="l"/>
              </a:tabLst>
            </a:pPr>
            <a:endParaRPr lang="en-US" sz="1200" b="1" dirty="0">
              <a:solidFill>
                <a:schemeClr val="tx1"/>
              </a:solidFill>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Anger</a:t>
            </a:r>
            <a:r>
              <a:rPr lang="en-US" dirty="0">
                <a:latin typeface="Arial" charset="0"/>
                <a:cs typeface="Times New Roman" pitchFamily="18" charset="0"/>
              </a:rPr>
              <a:t>	Being prevented from		</a:t>
            </a:r>
            <a:r>
              <a:rPr lang="en-US" dirty="0" smtClean="0">
                <a:latin typeface="Arial" charset="0"/>
                <a:cs typeface="Times New Roman" pitchFamily="18" charset="0"/>
              </a:rPr>
              <a:t>		Destroy </a:t>
            </a:r>
            <a:r>
              <a:rPr lang="en-US" dirty="0">
                <a:latin typeface="Arial" charset="0"/>
                <a:cs typeface="Times New Roman" pitchFamily="18" charset="0"/>
              </a:rPr>
              <a:t>the thing 		 	</a:t>
            </a:r>
          </a:p>
          <a:p>
            <a:pPr algn="just" defTabSz="209550">
              <a:tabLst>
                <a:tab pos="1519238" algn="l"/>
              </a:tabLst>
            </a:pPr>
            <a:r>
              <a:rPr lang="en-US" dirty="0">
                <a:latin typeface="Arial" charset="0"/>
                <a:cs typeface="Times New Roman" pitchFamily="18" charset="0"/>
              </a:rPr>
              <a:t>	doing something you 	</a:t>
            </a:r>
            <a:r>
              <a:rPr lang="en-US" dirty="0" smtClean="0">
                <a:latin typeface="Arial" charset="0"/>
                <a:cs typeface="Times New Roman" pitchFamily="18" charset="0"/>
              </a:rPr>
              <a:t>		</a:t>
            </a:r>
            <a:r>
              <a:rPr lang="en-US" dirty="0">
                <a:latin typeface="Arial" charset="0"/>
                <a:cs typeface="Times New Roman" pitchFamily="18" charset="0"/>
              </a:rPr>
              <a:t>	in your </a:t>
            </a:r>
            <a:r>
              <a:rPr lang="en-US" dirty="0" smtClean="0">
                <a:latin typeface="Arial" charset="0"/>
                <a:cs typeface="Times New Roman" pitchFamily="18" charset="0"/>
              </a:rPr>
              <a:t>way, </a:t>
            </a:r>
            <a:r>
              <a:rPr lang="en-US" dirty="0"/>
              <a:t> yelling, arguing, cursing, and sarcasm.</a:t>
            </a:r>
            <a:endParaRPr lang="en-US" dirty="0">
              <a:latin typeface="Arial" charset="0"/>
              <a:cs typeface="Times New Roman" pitchFamily="18" charset="0"/>
            </a:endParaRPr>
          </a:p>
          <a:p>
            <a:pPr algn="just" defTabSz="209550">
              <a:tabLst>
                <a:tab pos="1519238" algn="l"/>
              </a:tabLst>
            </a:pPr>
            <a:r>
              <a:rPr lang="en-US" dirty="0">
                <a:latin typeface="Arial" charset="0"/>
                <a:cs typeface="Times New Roman" pitchFamily="18" charset="0"/>
              </a:rPr>
              <a:t>	</a:t>
            </a:r>
            <a:r>
              <a:rPr lang="en-US" dirty="0" smtClean="0">
                <a:latin typeface="Arial" charset="0"/>
                <a:cs typeface="Times New Roman" pitchFamily="18" charset="0"/>
              </a:rPr>
              <a:t>want</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Fear 	</a:t>
            </a:r>
            <a:r>
              <a:rPr lang="en-US" dirty="0">
                <a:latin typeface="Arial" charset="0"/>
                <a:cs typeface="Times New Roman" pitchFamily="18" charset="0"/>
              </a:rPr>
              <a:t>Any threat or danger		</a:t>
            </a:r>
            <a:r>
              <a:rPr lang="en-US" dirty="0" smtClean="0">
                <a:latin typeface="Arial" charset="0"/>
                <a:cs typeface="Times New Roman" pitchFamily="18" charset="0"/>
              </a:rPr>
              <a:t>			Protection </a:t>
            </a:r>
            <a:r>
              <a:rPr lang="en-US" dirty="0">
                <a:latin typeface="Arial" charset="0"/>
                <a:cs typeface="Times New Roman" pitchFamily="18" charset="0"/>
              </a:rPr>
              <a:t>often through </a:t>
            </a:r>
          </a:p>
          <a:p>
            <a:pPr algn="just" defTabSz="209550">
              <a:tabLst>
                <a:tab pos="1519238" algn="l"/>
              </a:tabLst>
            </a:pPr>
            <a:r>
              <a:rPr lang="en-US" dirty="0">
                <a:latin typeface="Arial" charset="0"/>
                <a:cs typeface="Times New Roman" pitchFamily="18" charset="0"/>
              </a:rPr>
              <a:t>													</a:t>
            </a:r>
            <a:r>
              <a:rPr lang="en-US" dirty="0" smtClean="0">
                <a:latin typeface="Arial" charset="0"/>
                <a:cs typeface="Times New Roman" pitchFamily="18" charset="0"/>
              </a:rPr>
              <a:t>‘</a:t>
            </a:r>
            <a:r>
              <a:rPr lang="en-US" dirty="0">
                <a:latin typeface="Arial" charset="0"/>
                <a:cs typeface="Times New Roman" pitchFamily="18" charset="0"/>
              </a:rPr>
              <a:t>freezing’ so you are </a:t>
            </a:r>
          </a:p>
          <a:p>
            <a:pPr algn="just" defTabSz="209550">
              <a:tabLst>
                <a:tab pos="1519238" algn="l"/>
              </a:tabLst>
            </a:pPr>
            <a:r>
              <a:rPr lang="en-US" dirty="0">
                <a:latin typeface="Arial" charset="0"/>
                <a:cs typeface="Times New Roman" pitchFamily="18" charset="0"/>
              </a:rPr>
              <a:t>													</a:t>
            </a:r>
            <a:r>
              <a:rPr lang="en-US" dirty="0" smtClean="0">
                <a:latin typeface="Arial" charset="0"/>
                <a:cs typeface="Times New Roman" pitchFamily="18" charset="0"/>
              </a:rPr>
              <a:t>not noticed , avoidance</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Sadness	</a:t>
            </a:r>
            <a:r>
              <a:rPr lang="en-US" dirty="0">
                <a:latin typeface="Arial" charset="0"/>
                <a:cs typeface="Times New Roman" pitchFamily="18" charset="0"/>
              </a:rPr>
              <a:t>Loss of something			</a:t>
            </a:r>
            <a:r>
              <a:rPr lang="en-US" dirty="0" smtClean="0">
                <a:latin typeface="Arial" charset="0"/>
                <a:cs typeface="Times New Roman" pitchFamily="18" charset="0"/>
              </a:rPr>
              <a:t>		Search </a:t>
            </a:r>
            <a:r>
              <a:rPr lang="en-US" dirty="0">
                <a:latin typeface="Arial" charset="0"/>
                <a:cs typeface="Times New Roman" pitchFamily="18" charset="0"/>
              </a:rPr>
              <a:t>for help </a:t>
            </a:r>
          </a:p>
          <a:p>
            <a:pPr algn="just" defTabSz="209550">
              <a:tabLst>
                <a:tab pos="1519238" algn="l"/>
              </a:tabLst>
            </a:pPr>
            <a:r>
              <a:rPr lang="en-US" dirty="0">
                <a:latin typeface="Arial" charset="0"/>
                <a:cs typeface="Times New Roman" pitchFamily="18" charset="0"/>
              </a:rPr>
              <a:t>	important </a:t>
            </a:r>
            <a:r>
              <a:rPr lang="en-US" dirty="0" smtClean="0">
                <a:latin typeface="Arial" charset="0"/>
                <a:cs typeface="Times New Roman" pitchFamily="18" charset="0"/>
              </a:rPr>
              <a:t>                                  and </a:t>
            </a:r>
            <a:r>
              <a:rPr lang="en-US" dirty="0" smtClean="0">
                <a:latin typeface="Arial" charset="0"/>
                <a:cs typeface="Times New Roman" pitchFamily="18" charset="0"/>
              </a:rPr>
              <a:t>comfort/Crying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Disgust	</a:t>
            </a:r>
            <a:r>
              <a:rPr lang="en-US" dirty="0">
                <a:latin typeface="Arial" charset="0"/>
                <a:cs typeface="Times New Roman" pitchFamily="18" charset="0"/>
              </a:rPr>
              <a:t>Something gruesome, 	</a:t>
            </a:r>
            <a:r>
              <a:rPr lang="en-US" dirty="0" smtClean="0">
                <a:latin typeface="Arial" charset="0"/>
                <a:cs typeface="Times New Roman" pitchFamily="18" charset="0"/>
              </a:rPr>
              <a:t>		</a:t>
            </a:r>
            <a:r>
              <a:rPr lang="en-US" dirty="0" smtClean="0">
                <a:latin typeface="Arial" charset="0"/>
                <a:cs typeface="Times New Roman" pitchFamily="18" charset="0"/>
              </a:rPr>
              <a:t>    Reject </a:t>
            </a:r>
            <a:r>
              <a:rPr lang="en-US" dirty="0">
                <a:latin typeface="Arial" charset="0"/>
                <a:cs typeface="Times New Roman" pitchFamily="18" charset="0"/>
              </a:rPr>
              <a:t>or push away the </a:t>
            </a:r>
          </a:p>
          <a:p>
            <a:pPr algn="just" defTabSz="209550">
              <a:tabLst>
                <a:tab pos="1519238" algn="l"/>
              </a:tabLst>
            </a:pPr>
            <a:r>
              <a:rPr lang="en-US" dirty="0">
                <a:latin typeface="Arial" charset="0"/>
                <a:cs typeface="Times New Roman" pitchFamily="18" charset="0"/>
              </a:rPr>
              <a:t>	awful 									</a:t>
            </a:r>
            <a:r>
              <a:rPr lang="en-US" dirty="0" smtClean="0">
                <a:latin typeface="Arial" charset="0"/>
                <a:cs typeface="Times New Roman" pitchFamily="18" charset="0"/>
              </a:rPr>
              <a:t>    thing </a:t>
            </a:r>
            <a:r>
              <a:rPr lang="en-US" dirty="0">
                <a:latin typeface="Arial" charset="0"/>
                <a:cs typeface="Times New Roman" pitchFamily="18" charset="0"/>
              </a:rPr>
              <a:t>that is </a:t>
            </a:r>
            <a:r>
              <a:rPr lang="en-US" dirty="0" smtClean="0">
                <a:latin typeface="Arial" charset="0"/>
                <a:cs typeface="Times New Roman" pitchFamily="18" charset="0"/>
              </a:rPr>
              <a:t>revolting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Surprise	</a:t>
            </a:r>
            <a:r>
              <a:rPr lang="en-US" dirty="0">
                <a:latin typeface="Arial" charset="0"/>
                <a:cs typeface="Times New Roman" pitchFamily="18" charset="0"/>
              </a:rPr>
              <a:t>A sudden unexpected	</a:t>
            </a:r>
            <a:r>
              <a:rPr lang="en-US" dirty="0" smtClean="0">
                <a:latin typeface="Arial" charset="0"/>
                <a:cs typeface="Times New Roman" pitchFamily="18" charset="0"/>
              </a:rPr>
              <a:t>		</a:t>
            </a:r>
            <a:r>
              <a:rPr lang="en-US" dirty="0">
                <a:latin typeface="Arial" charset="0"/>
                <a:cs typeface="Times New Roman" pitchFamily="18" charset="0"/>
              </a:rPr>
              <a:t> </a:t>
            </a:r>
            <a:r>
              <a:rPr lang="en-US" dirty="0" smtClean="0">
                <a:latin typeface="Arial" charset="0"/>
                <a:cs typeface="Times New Roman" pitchFamily="18" charset="0"/>
              </a:rPr>
              <a:t>   </a:t>
            </a:r>
            <a:r>
              <a:rPr lang="en-US" dirty="0" smtClean="0">
                <a:latin typeface="Arial" charset="0"/>
                <a:cs typeface="Times New Roman" pitchFamily="18" charset="0"/>
              </a:rPr>
              <a:t>Focus </a:t>
            </a:r>
            <a:r>
              <a:rPr lang="en-US" dirty="0">
                <a:latin typeface="Arial" charset="0"/>
                <a:cs typeface="Times New Roman" pitchFamily="18" charset="0"/>
              </a:rPr>
              <a:t>on the new thing, </a:t>
            </a:r>
          </a:p>
          <a:p>
            <a:pPr algn="just" defTabSz="209550">
              <a:tabLst>
                <a:tab pos="1519238" algn="l"/>
              </a:tabLst>
            </a:pPr>
            <a:r>
              <a:rPr lang="en-US" dirty="0">
                <a:latin typeface="Arial" charset="0"/>
                <a:cs typeface="Times New Roman" pitchFamily="18" charset="0"/>
              </a:rPr>
              <a:t>	event 									</a:t>
            </a:r>
            <a:r>
              <a:rPr lang="en-US" dirty="0" smtClean="0">
                <a:latin typeface="Arial" charset="0"/>
                <a:cs typeface="Times New Roman" pitchFamily="18" charset="0"/>
              </a:rPr>
              <a:t>    wide </a:t>
            </a:r>
            <a:r>
              <a:rPr lang="en-US" dirty="0">
                <a:latin typeface="Arial" charset="0"/>
                <a:cs typeface="Times New Roman" pitchFamily="18" charset="0"/>
              </a:rPr>
              <a:t>eyes take in as</a:t>
            </a:r>
          </a:p>
          <a:p>
            <a:pPr algn="just" defTabSz="209550">
              <a:tabLst>
                <a:tab pos="1519238" algn="l"/>
              </a:tabLst>
            </a:pPr>
            <a:r>
              <a:rPr lang="en-US" dirty="0">
                <a:latin typeface="Arial" charset="0"/>
                <a:cs typeface="Times New Roman" pitchFamily="18" charset="0"/>
              </a:rPr>
              <a:t>												</a:t>
            </a:r>
            <a:r>
              <a:rPr lang="en-US" dirty="0" smtClean="0">
                <a:latin typeface="Arial" charset="0"/>
                <a:cs typeface="Times New Roman" pitchFamily="18" charset="0"/>
              </a:rPr>
              <a:t>    much </a:t>
            </a:r>
            <a:r>
              <a:rPr lang="en-US" dirty="0">
                <a:latin typeface="Arial" charset="0"/>
                <a:cs typeface="Times New Roman" pitchFamily="18" charset="0"/>
              </a:rPr>
              <a:t>as possible</a:t>
            </a:r>
          </a:p>
          <a:p>
            <a:pPr algn="just" defTabSz="209550">
              <a:tabLst>
                <a:tab pos="1519238" algn="l"/>
              </a:tabLst>
            </a:pPr>
            <a:r>
              <a:rPr lang="en-US" b="1" dirty="0">
                <a:latin typeface="Times New Roman"/>
                <a:cs typeface="Times New Roman" pitchFamily="18" charset="0"/>
              </a:rPr>
              <a:t> </a:t>
            </a:r>
            <a:endParaRPr lang="en-US" b="1" dirty="0">
              <a:latin typeface="Palatino" pitchFamily="18" charset="0"/>
              <a:cs typeface="Times New Roman" pitchFamily="18" charset="0"/>
            </a:endParaRPr>
          </a:p>
        </p:txBody>
      </p:sp>
    </p:spTree>
    <p:extLst>
      <p:ext uri="{BB962C8B-B14F-4D97-AF65-F5344CB8AC3E}">
        <p14:creationId xmlns:p14="http://schemas.microsoft.com/office/powerpoint/2010/main" val="1026658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5" name="Picture 4"/>
          <p:cNvPicPr>
            <a:picLocks noChangeAspect="1"/>
          </p:cNvPicPr>
          <p:nvPr/>
        </p:nvPicPr>
        <p:blipFill rotWithShape="1">
          <a:blip r:embed="rId2"/>
          <a:srcRect b="6888"/>
          <a:stretch/>
        </p:blipFill>
        <p:spPr>
          <a:xfrm>
            <a:off x="1950900" y="634224"/>
            <a:ext cx="5011947" cy="4138449"/>
          </a:xfrm>
          <a:prstGeom prst="rect">
            <a:avLst/>
          </a:prstGeom>
          <a:ln>
            <a:noFill/>
          </a:ln>
          <a:effectLst>
            <a:softEdge rad="112500"/>
          </a:effectLst>
        </p:spPr>
      </p:pic>
      <p:sp>
        <p:nvSpPr>
          <p:cNvPr id="7" name="Text Placeholder 6"/>
          <p:cNvSpPr>
            <a:spLocks noGrp="1"/>
          </p:cNvSpPr>
          <p:nvPr>
            <p:ph type="body" idx="1"/>
          </p:nvPr>
        </p:nvSpPr>
        <p:spPr>
          <a:xfrm>
            <a:off x="2110123" y="127258"/>
            <a:ext cx="4693500" cy="614613"/>
          </a:xfrm>
        </p:spPr>
        <p:txBody>
          <a:bodyPr/>
          <a:lstStyle/>
          <a:p>
            <a:pPr marL="114300" indent="0" algn="ctr">
              <a:buNone/>
            </a:pPr>
            <a:r>
              <a:rPr lang="en-US" sz="2800" b="1" dirty="0" smtClean="0">
                <a:latin typeface="Bahnschrift Light" panose="020B0502040204020203" pitchFamily="34" charset="0"/>
              </a:rPr>
              <a:t>ACTIVITY</a:t>
            </a:r>
            <a:endParaRPr lang="en-US" sz="2800" b="1" dirty="0">
              <a:latin typeface="Bahnschrift Light" panose="020B0502040204020203" pitchFamily="34" charset="0"/>
            </a:endParaRPr>
          </a:p>
        </p:txBody>
      </p:sp>
    </p:spTree>
    <p:extLst>
      <p:ext uri="{BB962C8B-B14F-4D97-AF65-F5344CB8AC3E}">
        <p14:creationId xmlns:p14="http://schemas.microsoft.com/office/powerpoint/2010/main" val="1849438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549" y="2147581"/>
            <a:ext cx="4270372" cy="478172"/>
          </a:xfrm>
        </p:spPr>
        <p:txBody>
          <a:bodyPr/>
          <a:lstStyle/>
          <a:p>
            <a:r>
              <a:rPr lang="en-US" sz="4400" dirty="0" smtClean="0">
                <a:solidFill>
                  <a:schemeClr val="tx1"/>
                </a:solidFill>
              </a:rPr>
              <a:t>Part 2 AND 3</a:t>
            </a:r>
            <a:endParaRPr lang="en-US" sz="4400" dirty="0">
              <a:solidFill>
                <a:schemeClr val="tx1"/>
              </a:solidFill>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4274307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0" scaled="0"/>
        </a:gra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idx="4294967295"/>
          </p:nvPr>
        </p:nvSpPr>
        <p:spPr>
          <a:xfrm>
            <a:off x="784355" y="56687"/>
            <a:ext cx="4626600" cy="2078100"/>
          </a:xfrm>
          <a:prstGeom prst="rect">
            <a:avLst/>
          </a:prstGeom>
        </p:spPr>
        <p:txBody>
          <a:bodyPr spcFirstLastPara="1" wrap="square" lIns="0" tIns="0" rIns="0" bIns="0" anchor="b" anchorCtr="0">
            <a:noAutofit/>
          </a:bodyPr>
          <a:lstStyle/>
          <a:p>
            <a:pPr lvl="0"/>
            <a:r>
              <a:rPr lang="en-US" sz="4000" dirty="0"/>
              <a:t>What is emotional </a:t>
            </a:r>
            <a:r>
              <a:rPr lang="en-US" sz="4000" dirty="0" smtClean="0"/>
              <a:t>intelligence?</a:t>
            </a:r>
            <a:r>
              <a:rPr lang="en-US" sz="4000" dirty="0"/>
              <a:t/>
            </a:r>
            <a:br>
              <a:rPr lang="en-US" sz="4000" dirty="0"/>
            </a:br>
            <a:endParaRPr sz="4000" dirty="0"/>
          </a:p>
        </p:txBody>
      </p:sp>
      <p:sp>
        <p:nvSpPr>
          <p:cNvPr id="229" name="Google Shape;229;p17"/>
          <p:cNvSpPr txBox="1">
            <a:spLocks noGrp="1"/>
          </p:cNvSpPr>
          <p:nvPr>
            <p:ph type="subTitle" idx="4294967295"/>
          </p:nvPr>
        </p:nvSpPr>
        <p:spPr>
          <a:xfrm>
            <a:off x="855300" y="2506716"/>
            <a:ext cx="7729024" cy="2230821"/>
          </a:xfrm>
          <a:prstGeom prst="rect">
            <a:avLst/>
          </a:prstGeom>
        </p:spPr>
        <p:txBody>
          <a:bodyPr spcFirstLastPara="1" wrap="square" lIns="0" tIns="0" rIns="0" bIns="0" anchor="t" anchorCtr="0">
            <a:noAutofit/>
          </a:bodyPr>
          <a:lstStyle/>
          <a:p>
            <a:pPr marL="0" lvl="0" indent="0" algn="just">
              <a:buNone/>
            </a:pPr>
            <a:r>
              <a:rPr lang="en-US" sz="1600" b="1" dirty="0">
                <a:solidFill>
                  <a:schemeClr val="tx2">
                    <a:lumMod val="10000"/>
                  </a:schemeClr>
                </a:solidFill>
              </a:rPr>
              <a:t>Emotional intelligence or EI is the ability to understand and manage your own emotions, and those of the people around you. People with a high degree of emotional intelligence know what they're feeling, what their emotions mean, and how these emotions can affect other people.</a:t>
            </a:r>
            <a:endParaRPr sz="1600" b="1" dirty="0">
              <a:solidFill>
                <a:schemeClr val="tx2">
                  <a:lumMod val="10000"/>
                </a:schemeClr>
              </a:solidFill>
            </a:endParaRPr>
          </a:p>
        </p:txBody>
      </p:sp>
      <p:sp>
        <p:nvSpPr>
          <p:cNvPr id="231" name="Google Shape;231;p17"/>
          <p:cNvSpPr/>
          <p:nvPr/>
        </p:nvSpPr>
        <p:spPr>
          <a:xfrm rot="1473072">
            <a:off x="6506037" y="6267"/>
            <a:ext cx="2105673" cy="2564976"/>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2" name="Google Shape;232;p17"/>
          <p:cNvSpPr/>
          <p:nvPr/>
        </p:nvSpPr>
        <p:spPr>
          <a:xfrm>
            <a:off x="7174049" y="0"/>
            <a:ext cx="489599" cy="475765"/>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gradFill>
            <a:gsLst>
              <a:gs pos="0">
                <a:srgbClr val="F0E0C7"/>
              </a:gs>
              <a:gs pos="50000">
                <a:srgbClr val="F8F1E4"/>
              </a:gs>
              <a:gs pos="100000">
                <a:schemeClr val="lt1"/>
              </a:gs>
            </a:gsLst>
            <a:lin ang="16200038" scaled="0"/>
          </a:gra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4" name="Google Shape;234;p17"/>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2"/>
          <p:cNvSpPr txBox="1">
            <a:spLocks noGrp="1"/>
          </p:cNvSpPr>
          <p:nvPr>
            <p:ph type="title"/>
          </p:nvPr>
        </p:nvSpPr>
        <p:spPr>
          <a:xfrm>
            <a:off x="283436" y="1485075"/>
            <a:ext cx="7924800" cy="3188576"/>
          </a:xfrm>
          <a:prstGeom prst="rect">
            <a:avLst/>
          </a:prstGeom>
        </p:spPr>
        <p:txBody>
          <a:bodyPr spcFirstLastPara="1" wrap="square" lIns="0" tIns="0" rIns="0" bIns="0" anchor="b" anchorCtr="0">
            <a:noAutofit/>
          </a:bodyPr>
          <a:lstStyle/>
          <a:p>
            <a:r>
              <a:rPr lang="en-US" b="0" dirty="0"/>
              <a:t>Emotional </a:t>
            </a:r>
            <a:r>
              <a:rPr lang="en-US" b="0" dirty="0" smtClean="0"/>
              <a:t>intelligence helps us </a:t>
            </a:r>
            <a:r>
              <a:rPr lang="en-US" b="0" dirty="0"/>
              <a:t>to identify, use, understand, and manage emotions in positive ways to relieve stress, communicate effectively, empathize with others, overcome challenges, and defuse conflict. </a:t>
            </a:r>
            <a:r>
              <a:rPr lang="en-US" b="0" dirty="0" smtClean="0"/>
              <a:t/>
            </a:r>
            <a:br>
              <a:rPr lang="en-US" b="0" dirty="0" smtClean="0"/>
            </a:br>
            <a:r>
              <a:rPr lang="en-US" b="0" dirty="0"/>
              <a:t/>
            </a:r>
            <a:br>
              <a:rPr lang="en-US" b="0" dirty="0"/>
            </a:br>
            <a:endParaRPr dirty="0"/>
          </a:p>
        </p:txBody>
      </p:sp>
      <p:sp>
        <p:nvSpPr>
          <p:cNvPr id="306" name="Google Shape;306;p22"/>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307" name="Google Shape;307;p22"/>
          <p:cNvGrpSpPr/>
          <p:nvPr/>
        </p:nvGrpSpPr>
        <p:grpSpPr>
          <a:xfrm>
            <a:off x="8208236" y="279882"/>
            <a:ext cx="935764" cy="930593"/>
            <a:chOff x="5575395" y="955171"/>
            <a:chExt cx="3157483" cy="3233149"/>
          </a:xfrm>
        </p:grpSpPr>
        <p:grpSp>
          <p:nvGrpSpPr>
            <p:cNvPr id="308" name="Google Shape;308;p22"/>
            <p:cNvGrpSpPr/>
            <p:nvPr/>
          </p:nvGrpSpPr>
          <p:grpSpPr>
            <a:xfrm>
              <a:off x="6169433" y="3369626"/>
              <a:ext cx="1969582" cy="818694"/>
              <a:chOff x="6169433" y="3369626"/>
              <a:chExt cx="1969582" cy="818694"/>
            </a:xfrm>
          </p:grpSpPr>
          <p:sp>
            <p:nvSpPr>
              <p:cNvPr id="309" name="Google Shape;309;p22"/>
              <p:cNvSpPr/>
              <p:nvPr/>
            </p:nvSpPr>
            <p:spPr>
              <a:xfrm rot="10800000">
                <a:off x="6169433" y="3369626"/>
                <a:ext cx="1969582" cy="818694"/>
              </a:xfrm>
              <a:custGeom>
                <a:avLst/>
                <a:gdLst/>
                <a:ahLst/>
                <a:cxnLst/>
                <a:rect l="l" t="t" r="r" b="b"/>
                <a:pathLst>
                  <a:path w="2365864" h="983416" extrusionOk="0">
                    <a:moveTo>
                      <a:pt x="0" y="791179"/>
                    </a:moveTo>
                    <a:cubicBezTo>
                      <a:pt x="0" y="354253"/>
                      <a:pt x="529598" y="0"/>
                      <a:pt x="1182898" y="0"/>
                    </a:cubicBezTo>
                    <a:cubicBezTo>
                      <a:pt x="1836197" y="0"/>
                      <a:pt x="2365865" y="354253"/>
                      <a:pt x="2365865" y="791179"/>
                    </a:cubicBezTo>
                    <a:cubicBezTo>
                      <a:pt x="2365865" y="1228104"/>
                      <a:pt x="1836197" y="783576"/>
                      <a:pt x="1182898" y="783576"/>
                    </a:cubicBezTo>
                    <a:cubicBezTo>
                      <a:pt x="529598" y="783576"/>
                      <a:pt x="0" y="1228104"/>
                      <a:pt x="0" y="791179"/>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4"/>
                  </a:solidFill>
                  <a:latin typeface="Calibri"/>
                  <a:ea typeface="Calibri"/>
                  <a:cs typeface="Calibri"/>
                  <a:sym typeface="Calibri"/>
                </a:endParaRPr>
              </a:p>
            </p:txBody>
          </p:sp>
          <p:sp>
            <p:nvSpPr>
              <p:cNvPr id="310" name="Google Shape;310;p22"/>
              <p:cNvSpPr/>
              <p:nvPr/>
            </p:nvSpPr>
            <p:spPr>
              <a:xfrm rot="10800000">
                <a:off x="7520552" y="3422053"/>
                <a:ext cx="237495" cy="379430"/>
              </a:xfrm>
              <a:custGeom>
                <a:avLst/>
                <a:gdLst/>
                <a:ahLst/>
                <a:cxnLst/>
                <a:rect l="l" t="t" r="r" b="b"/>
                <a:pathLst>
                  <a:path w="285279" h="455772" extrusionOk="0">
                    <a:moveTo>
                      <a:pt x="0" y="455773"/>
                    </a:moveTo>
                    <a:cubicBezTo>
                      <a:pt x="86303" y="430567"/>
                      <a:pt x="182195" y="401799"/>
                      <a:pt x="285279" y="377141"/>
                    </a:cubicBezTo>
                    <a:cubicBezTo>
                      <a:pt x="275279" y="230837"/>
                      <a:pt x="245005" y="11450"/>
                      <a:pt x="153838" y="422"/>
                    </a:cubicBezTo>
                    <a:cubicBezTo>
                      <a:pt x="44316" y="-13482"/>
                      <a:pt x="9589" y="320085"/>
                      <a:pt x="0" y="455773"/>
                    </a:cubicBezTo>
                    <a:close/>
                  </a:path>
                </a:pathLst>
              </a:custGeom>
              <a:gradFill>
                <a:gsLst>
                  <a:gs pos="0">
                    <a:srgbClr val="F0E0C7"/>
                  </a:gs>
                  <a:gs pos="50000">
                    <a:srgbClr val="F8F1E4"/>
                  </a:gs>
                  <a:gs pos="100000">
                    <a:schemeClr val="lt1"/>
                  </a:gs>
                </a:gsLst>
                <a:lin ang="16200038"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1" name="Google Shape;311;p22"/>
              <p:cNvSpPr/>
              <p:nvPr/>
            </p:nvSpPr>
            <p:spPr>
              <a:xfrm rot="10800000">
                <a:off x="6546927" y="3421483"/>
                <a:ext cx="235328" cy="380217"/>
              </a:xfrm>
              <a:custGeom>
                <a:avLst/>
                <a:gdLst/>
                <a:ahLst/>
                <a:cxnLst/>
                <a:rect l="l" t="t" r="r" b="b"/>
                <a:pathLst>
                  <a:path w="282676" h="456717" extrusionOk="0">
                    <a:moveTo>
                      <a:pt x="282676" y="456718"/>
                    </a:moveTo>
                    <a:cubicBezTo>
                      <a:pt x="278567" y="331510"/>
                      <a:pt x="257333" y="14107"/>
                      <a:pt x="147194" y="408"/>
                    </a:cubicBezTo>
                    <a:cubicBezTo>
                      <a:pt x="55070" y="-11099"/>
                      <a:pt x="15823" y="223152"/>
                      <a:pt x="0" y="378566"/>
                    </a:cubicBezTo>
                    <a:cubicBezTo>
                      <a:pt x="102125" y="403155"/>
                      <a:pt x="197127" y="431718"/>
                      <a:pt x="282676" y="456718"/>
                    </a:cubicBezTo>
                    <a:close/>
                  </a:path>
                </a:pathLst>
              </a:custGeom>
              <a:gradFill>
                <a:gsLst>
                  <a:gs pos="0">
                    <a:srgbClr val="F0E0C7"/>
                  </a:gs>
                  <a:gs pos="50000">
                    <a:srgbClr val="F8F1E4"/>
                  </a:gs>
                  <a:gs pos="100000">
                    <a:schemeClr val="lt1"/>
                  </a:gs>
                </a:gsLst>
                <a:lin ang="16200038"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312" name="Google Shape;312;p22"/>
            <p:cNvGrpSpPr/>
            <p:nvPr/>
          </p:nvGrpSpPr>
          <p:grpSpPr>
            <a:xfrm>
              <a:off x="8241903" y="1453229"/>
              <a:ext cx="490975" cy="773870"/>
              <a:chOff x="1620532" y="2740711"/>
              <a:chExt cx="745257" cy="1174666"/>
            </a:xfrm>
          </p:grpSpPr>
          <p:sp>
            <p:nvSpPr>
              <p:cNvPr id="313" name="Google Shape;313;p22"/>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2"/>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2"/>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2"/>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2"/>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22"/>
            <p:cNvGrpSpPr/>
            <p:nvPr/>
          </p:nvGrpSpPr>
          <p:grpSpPr>
            <a:xfrm>
              <a:off x="5575395" y="1453229"/>
              <a:ext cx="490950" cy="773870"/>
              <a:chOff x="188982" y="2740711"/>
              <a:chExt cx="745218" cy="1174666"/>
            </a:xfrm>
          </p:grpSpPr>
          <p:sp>
            <p:nvSpPr>
              <p:cNvPr id="319" name="Google Shape;319;p22"/>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2"/>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2"/>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2"/>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2"/>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4" name="Google Shape;324;p22"/>
            <p:cNvSpPr/>
            <p:nvPr/>
          </p:nvSpPr>
          <p:spPr>
            <a:xfrm rot="10800000">
              <a:off x="6297810" y="955171"/>
              <a:ext cx="1808990" cy="1572953"/>
            </a:xfrm>
            <a:custGeom>
              <a:avLst/>
              <a:gdLst/>
              <a:ahLst/>
              <a:cxnLst/>
              <a:rect l="l" t="t" r="r" b="b"/>
              <a:pathLst>
                <a:path w="1256243" h="1404422" extrusionOk="0">
                  <a:moveTo>
                    <a:pt x="136989" y="466050"/>
                  </a:moveTo>
                  <a:cubicBezTo>
                    <a:pt x="136989" y="466050"/>
                    <a:pt x="267128" y="-13411"/>
                    <a:pt x="705492" y="288"/>
                  </a:cubicBezTo>
                  <a:cubicBezTo>
                    <a:pt x="1198652" y="15699"/>
                    <a:pt x="1243790" y="411254"/>
                    <a:pt x="1253447" y="589340"/>
                  </a:cubicBezTo>
                  <a:cubicBezTo>
                    <a:pt x="1267146" y="842769"/>
                    <a:pt x="1239748" y="1020854"/>
                    <a:pt x="958921" y="1150994"/>
                  </a:cubicBezTo>
                  <a:cubicBezTo>
                    <a:pt x="958921" y="1150994"/>
                    <a:pt x="1137007" y="911263"/>
                    <a:pt x="1013717" y="719479"/>
                  </a:cubicBezTo>
                  <a:cubicBezTo>
                    <a:pt x="1013717" y="719479"/>
                    <a:pt x="965771" y="1301681"/>
                    <a:pt x="404117" y="1404423"/>
                  </a:cubicBezTo>
                  <a:cubicBezTo>
                    <a:pt x="404117" y="1404423"/>
                    <a:pt x="657546" y="1157843"/>
                    <a:pt x="506858" y="801672"/>
                  </a:cubicBezTo>
                  <a:cubicBezTo>
                    <a:pt x="506858" y="801672"/>
                    <a:pt x="520557" y="1144144"/>
                    <a:pt x="123290" y="1130445"/>
                  </a:cubicBezTo>
                  <a:cubicBezTo>
                    <a:pt x="123290" y="1130445"/>
                    <a:pt x="363020" y="993457"/>
                    <a:pt x="294526" y="746877"/>
                  </a:cubicBezTo>
                  <a:cubicBezTo>
                    <a:pt x="253429" y="842769"/>
                    <a:pt x="157537" y="904414"/>
                    <a:pt x="0" y="870167"/>
                  </a:cubicBezTo>
                  <a:cubicBezTo>
                    <a:pt x="116440" y="801672"/>
                    <a:pt x="116440" y="561942"/>
                    <a:pt x="136989" y="466050"/>
                  </a:cubicBezTo>
                  <a:close/>
                </a:path>
              </a:pathLst>
            </a:custGeom>
            <a:gradFill>
              <a:gsLst>
                <a:gs pos="0">
                  <a:srgbClr val="FFFFFF">
                    <a:alpha val="0"/>
                  </a:srgbClr>
                </a:gs>
                <a:gs pos="65000">
                  <a:srgbClr val="FF4D6A"/>
                </a:gs>
                <a:gs pos="100000">
                  <a:srgbClr val="FF4D6A"/>
                </a:gs>
              </a:gsLst>
              <a:lin ang="5400012" scaled="0"/>
            </a:gra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5" name="Google Shape;325;p22"/>
            <p:cNvGrpSpPr/>
            <p:nvPr/>
          </p:nvGrpSpPr>
          <p:grpSpPr>
            <a:xfrm>
              <a:off x="5738625" y="2150990"/>
              <a:ext cx="1316755" cy="1022671"/>
              <a:chOff x="2860826" y="401530"/>
              <a:chExt cx="2115269" cy="1642581"/>
            </a:xfrm>
          </p:grpSpPr>
          <p:sp>
            <p:nvSpPr>
              <p:cNvPr id="326" name="Google Shape;326;p22"/>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2"/>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2"/>
              <p:cNvSpPr/>
              <p:nvPr/>
            </p:nvSpPr>
            <p:spPr>
              <a:xfrm>
                <a:off x="3347496"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6"/>
                  </a:gs>
                  <a:gs pos="100000">
                    <a:srgbClr val="95F16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2"/>
              <p:cNvSpPr/>
              <p:nvPr/>
            </p:nvSpPr>
            <p:spPr>
              <a:xfrm>
                <a:off x="3521371"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2"/>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 name="Google Shape;331;p22"/>
            <p:cNvGrpSpPr/>
            <p:nvPr/>
          </p:nvGrpSpPr>
          <p:grpSpPr>
            <a:xfrm>
              <a:off x="7270325" y="2150990"/>
              <a:ext cx="1316755" cy="1022671"/>
              <a:chOff x="2860826" y="401530"/>
              <a:chExt cx="2115269" cy="1642581"/>
            </a:xfrm>
          </p:grpSpPr>
          <p:sp>
            <p:nvSpPr>
              <p:cNvPr id="332" name="Google Shape;332;p22"/>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2"/>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2"/>
              <p:cNvSpPr/>
              <p:nvPr/>
            </p:nvSpPr>
            <p:spPr>
              <a:xfrm>
                <a:off x="3347496"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6"/>
                  </a:gs>
                  <a:gs pos="100000">
                    <a:srgbClr val="95F16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2"/>
              <p:cNvSpPr/>
              <p:nvPr/>
            </p:nvSpPr>
            <p:spPr>
              <a:xfrm>
                <a:off x="3521371"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2"/>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745" y="1216404"/>
            <a:ext cx="6056072" cy="2181461"/>
          </a:xfrm>
        </p:spPr>
        <p:txBody>
          <a:bodyPr/>
          <a:lstStyle/>
          <a:p>
            <a:pPr algn="ctr"/>
            <a:r>
              <a:rPr lang="en-US" dirty="0" smtClean="0">
                <a:solidFill>
                  <a:schemeClr val="tx1"/>
                </a:solidFill>
              </a:rPr>
              <a:t>EQ </a:t>
            </a:r>
            <a:r>
              <a:rPr lang="en-US" dirty="0" smtClean="0">
                <a:solidFill>
                  <a:schemeClr val="tx1"/>
                </a:solidFill>
              </a:rPr>
              <a:t>&gt;IQ</a:t>
            </a:r>
            <a:br>
              <a:rPr lang="en-US" dirty="0" smtClean="0">
                <a:solidFill>
                  <a:schemeClr val="tx1"/>
                </a:solidFill>
              </a:rPr>
            </a:br>
            <a:r>
              <a:rPr lang="en-US" dirty="0" smtClean="0">
                <a:solidFill>
                  <a:schemeClr val="tx1"/>
                </a:solidFill>
              </a:rPr>
              <a:t>Emotional Quotient is greater than </a:t>
            </a:r>
            <a:r>
              <a:rPr lang="en-US" dirty="0" smtClean="0">
                <a:solidFill>
                  <a:schemeClr val="tx1"/>
                </a:solidFill>
              </a:rPr>
              <a:t>Intelligence Quotient </a:t>
            </a:r>
            <a:endParaRPr lang="en-US" dirty="0">
              <a:solidFill>
                <a:schemeClr val="tx1"/>
              </a:solidFill>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852740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857" y="1476462"/>
            <a:ext cx="7416245" cy="1524035"/>
          </a:xfrm>
        </p:spPr>
        <p:txBody>
          <a:bodyPr/>
          <a:lstStyle/>
          <a:p>
            <a:pPr algn="ctr"/>
            <a:r>
              <a:rPr lang="en-US" dirty="0" smtClean="0"/>
              <a:t>FOUR COMPONENTS OF EMOTIONAL INTELLIGENCE.</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4008964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4" name="Picture 3"/>
          <p:cNvPicPr>
            <a:picLocks noChangeAspect="1"/>
          </p:cNvPicPr>
          <p:nvPr/>
        </p:nvPicPr>
        <p:blipFill rotWithShape="1">
          <a:blip r:embed="rId2"/>
          <a:srcRect t="1528"/>
          <a:stretch/>
        </p:blipFill>
        <p:spPr>
          <a:xfrm>
            <a:off x="504497" y="136635"/>
            <a:ext cx="8513379" cy="4930616"/>
          </a:xfrm>
          <a:prstGeom prst="rect">
            <a:avLst/>
          </a:prstGeom>
        </p:spPr>
      </p:pic>
    </p:spTree>
    <p:extLst>
      <p:ext uri="{BB962C8B-B14F-4D97-AF65-F5344CB8AC3E}">
        <p14:creationId xmlns:p14="http://schemas.microsoft.com/office/powerpoint/2010/main" val="2478040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88" y="543302"/>
            <a:ext cx="4693500" cy="396900"/>
          </a:xfrm>
        </p:spPr>
        <p:txBody>
          <a:bodyPr/>
          <a:lstStyle/>
          <a:p>
            <a:r>
              <a:rPr lang="en-US" dirty="0" smtClean="0"/>
              <a:t>1. Self awareness: </a:t>
            </a:r>
            <a:endParaRPr lang="en-US" dirty="0"/>
          </a:p>
        </p:txBody>
      </p:sp>
      <p:sp>
        <p:nvSpPr>
          <p:cNvPr id="4" name="Text Placeholder 3"/>
          <p:cNvSpPr>
            <a:spLocks noGrp="1"/>
          </p:cNvSpPr>
          <p:nvPr>
            <p:ph type="body" idx="1"/>
          </p:nvPr>
        </p:nvSpPr>
        <p:spPr>
          <a:xfrm>
            <a:off x="411974" y="814367"/>
            <a:ext cx="6223718" cy="4252884"/>
          </a:xfrm>
        </p:spPr>
        <p:txBody>
          <a:bodyPr/>
          <a:lstStyle/>
          <a:p>
            <a:endParaRPr lang="en-US" sz="1800" b="1" dirty="0" smtClean="0"/>
          </a:p>
          <a:p>
            <a:pPr algn="just"/>
            <a:r>
              <a:rPr lang="en-US" sz="1800" b="1" dirty="0" smtClean="0">
                <a:latin typeface="Quicksand Light" panose="020B0604020202020204" charset="0"/>
              </a:rPr>
              <a:t>Self-awareness </a:t>
            </a:r>
            <a:r>
              <a:rPr lang="en-US" sz="1800" b="1" dirty="0">
                <a:latin typeface="Quicksand Light" panose="020B0604020202020204" charset="0"/>
              </a:rPr>
              <a:t>involves being aware of different aspects of the self including traits, behaviors, and feelings </a:t>
            </a:r>
            <a:endParaRPr lang="en-US" sz="1800" b="1" dirty="0" smtClean="0">
              <a:latin typeface="Quicksand Light" panose="020B0604020202020204" charset="0"/>
            </a:endParaRPr>
          </a:p>
          <a:p>
            <a:pPr algn="just"/>
            <a:r>
              <a:rPr lang="en-US" sz="1800" b="1" dirty="0" smtClean="0">
                <a:latin typeface="Quicksand Light" panose="020B0604020202020204" charset="0"/>
              </a:rPr>
              <a:t>Knowing your strengths ,Weaknesses </a:t>
            </a:r>
          </a:p>
          <a:p>
            <a:pPr algn="just"/>
            <a:r>
              <a:rPr lang="en-US" sz="1800" b="1" dirty="0">
                <a:latin typeface="Quicksand Light" panose="020B0604020202020204" charset="0"/>
              </a:rPr>
              <a:t>or the ability to recognize and understand your own emotions, is a critical emotional intelligence skill</a:t>
            </a:r>
            <a:r>
              <a:rPr lang="en-US" sz="1800" b="1" dirty="0" smtClean="0">
                <a:latin typeface="Quicksand Light" panose="020B0604020202020204" charset="0"/>
              </a:rPr>
              <a:t>.</a:t>
            </a:r>
          </a:p>
          <a:p>
            <a:pPr algn="just"/>
            <a:r>
              <a:rPr lang="en-US" sz="1800" b="1" dirty="0" smtClean="0">
                <a:latin typeface="Quicksand Light" panose="020B0604020202020204" charset="0"/>
              </a:rPr>
              <a:t>being </a:t>
            </a:r>
            <a:r>
              <a:rPr lang="en-US" sz="1800" b="1" dirty="0">
                <a:latin typeface="Quicksand Light" panose="020B0604020202020204" charset="0"/>
              </a:rPr>
              <a:t>aware of the effect of your actions, moods, and emotions on other </a:t>
            </a:r>
            <a:r>
              <a:rPr lang="en-US" sz="1800" b="1" dirty="0" smtClean="0">
                <a:latin typeface="Quicksand Light" panose="020B0604020202020204" charset="0"/>
              </a:rPr>
              <a:t>people</a:t>
            </a:r>
          </a:p>
          <a:p>
            <a:pPr algn="just"/>
            <a:r>
              <a:rPr lang="en-US" sz="1800" b="1" dirty="0">
                <a:latin typeface="Quicksand Light" panose="020B0604020202020204" charset="0"/>
              </a:rPr>
              <a:t>Being aware of your own feelings puts you in charge, not your emotions</a:t>
            </a:r>
            <a:r>
              <a:rPr lang="en-US" dirty="0"/>
              <a:t>.</a:t>
            </a:r>
            <a:endParaRPr lang="en-US" sz="1800" b="1" dirty="0" smtClean="0"/>
          </a:p>
          <a:p>
            <a:endParaRPr lang="en-US" sz="1800"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6" name="Picture 5"/>
          <p:cNvPicPr>
            <a:picLocks noChangeAspect="1"/>
          </p:cNvPicPr>
          <p:nvPr/>
        </p:nvPicPr>
        <p:blipFill>
          <a:blip r:embed="rId3"/>
          <a:stretch>
            <a:fillRect/>
          </a:stretch>
        </p:blipFill>
        <p:spPr>
          <a:xfrm>
            <a:off x="6736360" y="418337"/>
            <a:ext cx="2281805" cy="1754412"/>
          </a:xfrm>
          <a:prstGeom prst="rect">
            <a:avLst/>
          </a:prstGeom>
          <a:ln>
            <a:noFill/>
          </a:ln>
          <a:effectLst>
            <a:softEdge rad="112500"/>
          </a:effectLst>
        </p:spPr>
      </p:pic>
    </p:spTree>
    <p:extLst>
      <p:ext uri="{BB962C8B-B14F-4D97-AF65-F5344CB8AC3E}">
        <p14:creationId xmlns:p14="http://schemas.microsoft.com/office/powerpoint/2010/main" val="125889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976359" y="876570"/>
            <a:ext cx="4693500" cy="39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LEARNING OUTCOMES</a:t>
            </a:r>
            <a:endParaRPr dirty="0"/>
          </a:p>
        </p:txBody>
      </p:sp>
      <p:sp>
        <p:nvSpPr>
          <p:cNvPr id="4" name="Text Placeholder 3"/>
          <p:cNvSpPr>
            <a:spLocks noGrp="1"/>
          </p:cNvSpPr>
          <p:nvPr>
            <p:ph type="body" idx="1"/>
          </p:nvPr>
        </p:nvSpPr>
        <p:spPr>
          <a:xfrm>
            <a:off x="631694" y="1577971"/>
            <a:ext cx="4693500" cy="2206397"/>
          </a:xfrm>
        </p:spPr>
        <p:txBody>
          <a:bodyPr/>
          <a:lstStyle/>
          <a:p>
            <a:pPr algn="just"/>
            <a:r>
              <a:rPr lang="en-US" sz="1600" b="1" dirty="0" smtClean="0"/>
              <a:t>Be able to understand </a:t>
            </a:r>
            <a:r>
              <a:rPr lang="en-US" sz="1600" b="1" dirty="0"/>
              <a:t>different emotions and their functions</a:t>
            </a:r>
          </a:p>
          <a:p>
            <a:pPr algn="just"/>
            <a:r>
              <a:rPr lang="en-US" sz="1600" b="1" dirty="0" smtClean="0"/>
              <a:t>become </a:t>
            </a:r>
            <a:r>
              <a:rPr lang="en-US" sz="1600" b="1" dirty="0" smtClean="0"/>
              <a:t>aware of how </a:t>
            </a:r>
            <a:r>
              <a:rPr lang="en-US" sz="1600" b="1" dirty="0"/>
              <a:t>their emotions affect their </a:t>
            </a:r>
            <a:r>
              <a:rPr lang="en-US" sz="1600" b="1" dirty="0" smtClean="0"/>
              <a:t>behavior </a:t>
            </a:r>
            <a:r>
              <a:rPr lang="en-US" sz="1600" b="1" dirty="0"/>
              <a:t>and performance</a:t>
            </a:r>
            <a:r>
              <a:rPr lang="en-US" sz="1600" b="1" dirty="0" smtClean="0"/>
              <a:t>.</a:t>
            </a:r>
          </a:p>
          <a:p>
            <a:pPr algn="just"/>
            <a:r>
              <a:rPr lang="en-US" sz="1600" b="1" dirty="0"/>
              <a:t>Be able to relate more effectively to </a:t>
            </a:r>
            <a:r>
              <a:rPr lang="en-US" sz="1600" b="1" dirty="0" smtClean="0"/>
              <a:t>their colleagues </a:t>
            </a:r>
            <a:r>
              <a:rPr lang="en-US" sz="1600" b="1" dirty="0"/>
              <a:t>and to </a:t>
            </a:r>
            <a:r>
              <a:rPr lang="en-US" sz="1600" b="1" dirty="0" smtClean="0"/>
              <a:t>others.</a:t>
            </a:r>
          </a:p>
        </p:txBody>
      </p:sp>
      <p:sp>
        <p:nvSpPr>
          <p:cNvPr id="77" name="Google Shape;77;p1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78" name="Google Shape;78;p12"/>
          <p:cNvGrpSpPr/>
          <p:nvPr/>
        </p:nvGrpSpPr>
        <p:grpSpPr>
          <a:xfrm>
            <a:off x="7619523" y="2008343"/>
            <a:ext cx="996898" cy="934034"/>
            <a:chOff x="175906" y="401530"/>
            <a:chExt cx="2115209" cy="1982245"/>
          </a:xfrm>
        </p:grpSpPr>
        <p:sp>
          <p:nvSpPr>
            <p:cNvPr id="79" name="Google Shape;79;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3" name="Google Shape;83;p12"/>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84;p12"/>
          <p:cNvGrpSpPr/>
          <p:nvPr/>
        </p:nvGrpSpPr>
        <p:grpSpPr>
          <a:xfrm>
            <a:off x="6111567" y="1930026"/>
            <a:ext cx="1164000" cy="1090631"/>
            <a:chOff x="175906" y="401530"/>
            <a:chExt cx="2115209" cy="1982245"/>
          </a:xfrm>
        </p:grpSpPr>
        <p:sp>
          <p:nvSpPr>
            <p:cNvPr id="85" name="Google Shape;85;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599840" y="837427"/>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9" name="Google Shape;89;p12"/>
            <p:cNvSpPr/>
            <p:nvPr/>
          </p:nvSpPr>
          <p:spPr>
            <a:xfrm>
              <a:off x="773716" y="1010124"/>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 name="Google Shape;90;p12"/>
          <p:cNvGrpSpPr/>
          <p:nvPr/>
        </p:nvGrpSpPr>
        <p:grpSpPr>
          <a:xfrm>
            <a:off x="6246283" y="1081005"/>
            <a:ext cx="676734" cy="678124"/>
            <a:chOff x="2893887" y="2547824"/>
            <a:chExt cx="1212350" cy="1214840"/>
          </a:xfrm>
        </p:grpSpPr>
        <p:sp>
          <p:nvSpPr>
            <p:cNvPr id="91" name="Google Shape;91;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 name="Google Shape;95;p12"/>
          <p:cNvGrpSpPr/>
          <p:nvPr/>
        </p:nvGrpSpPr>
        <p:grpSpPr>
          <a:xfrm flipH="1">
            <a:off x="7855932" y="1081005"/>
            <a:ext cx="676734" cy="678124"/>
            <a:chOff x="2893887" y="2547824"/>
            <a:chExt cx="1212350" cy="1214840"/>
          </a:xfrm>
        </p:grpSpPr>
        <p:sp>
          <p:nvSpPr>
            <p:cNvPr id="96" name="Google Shape;96;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 name="Google Shape;100;p12"/>
          <p:cNvSpPr/>
          <p:nvPr/>
        </p:nvSpPr>
        <p:spPr>
          <a:xfrm>
            <a:off x="6772363" y="1358829"/>
            <a:ext cx="1196571" cy="1123538"/>
          </a:xfrm>
          <a:custGeom>
            <a:avLst/>
            <a:gdLst/>
            <a:ahLst/>
            <a:cxnLst/>
            <a:rect l="l" t="t" r="r" b="b"/>
            <a:pathLst>
              <a:path w="1256243" h="1404422" extrusionOk="0">
                <a:moveTo>
                  <a:pt x="136989" y="466050"/>
                </a:moveTo>
                <a:cubicBezTo>
                  <a:pt x="136989" y="466050"/>
                  <a:pt x="267128" y="-13411"/>
                  <a:pt x="705492" y="288"/>
                </a:cubicBezTo>
                <a:cubicBezTo>
                  <a:pt x="1198652" y="15699"/>
                  <a:pt x="1243790" y="411254"/>
                  <a:pt x="1253447" y="589340"/>
                </a:cubicBezTo>
                <a:cubicBezTo>
                  <a:pt x="1267146" y="842769"/>
                  <a:pt x="1239748" y="1020854"/>
                  <a:pt x="958921" y="1150994"/>
                </a:cubicBezTo>
                <a:cubicBezTo>
                  <a:pt x="958921" y="1150994"/>
                  <a:pt x="1137007" y="911263"/>
                  <a:pt x="1013717" y="719479"/>
                </a:cubicBezTo>
                <a:cubicBezTo>
                  <a:pt x="1013717" y="719479"/>
                  <a:pt x="965771" y="1301681"/>
                  <a:pt x="404117" y="1404423"/>
                </a:cubicBezTo>
                <a:cubicBezTo>
                  <a:pt x="404117" y="1404423"/>
                  <a:pt x="657546" y="1157843"/>
                  <a:pt x="506858" y="801672"/>
                </a:cubicBezTo>
                <a:cubicBezTo>
                  <a:pt x="506858" y="801672"/>
                  <a:pt x="520557" y="1144144"/>
                  <a:pt x="123290" y="1130445"/>
                </a:cubicBezTo>
                <a:cubicBezTo>
                  <a:pt x="123290" y="1130445"/>
                  <a:pt x="363020" y="993457"/>
                  <a:pt x="294526" y="746877"/>
                </a:cubicBezTo>
                <a:cubicBezTo>
                  <a:pt x="253429" y="842769"/>
                  <a:pt x="157537" y="904414"/>
                  <a:pt x="0" y="870167"/>
                </a:cubicBezTo>
                <a:cubicBezTo>
                  <a:pt x="116440" y="801672"/>
                  <a:pt x="116440" y="561942"/>
                  <a:pt x="136989" y="466050"/>
                </a:cubicBezTo>
                <a:close/>
              </a:path>
            </a:pathLst>
          </a:custGeom>
          <a:gradFill>
            <a:gsLst>
              <a:gs pos="0">
                <a:srgbClr val="BBFF45">
                  <a:alpha val="0"/>
                </a:srgbClr>
              </a:gs>
              <a:gs pos="65000">
                <a:srgbClr val="C2FF33"/>
              </a:gs>
              <a:gs pos="100000">
                <a:srgbClr val="C9FF20"/>
              </a:gs>
            </a:gsLst>
            <a:lin ang="5400012" scaled="0"/>
          </a:gra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1" name="Google Shape;101;p12"/>
          <p:cNvGrpSpPr/>
          <p:nvPr/>
        </p:nvGrpSpPr>
        <p:grpSpPr>
          <a:xfrm>
            <a:off x="7121043" y="3011579"/>
            <a:ext cx="660217" cy="901249"/>
            <a:chOff x="6763768" y="3011579"/>
            <a:chExt cx="660217" cy="901249"/>
          </a:xfrm>
        </p:grpSpPr>
        <p:sp>
          <p:nvSpPr>
            <p:cNvPr id="102" name="Google Shape;102;p12"/>
            <p:cNvSpPr/>
            <p:nvPr/>
          </p:nvSpPr>
          <p:spPr>
            <a:xfrm>
              <a:off x="6763768" y="3011579"/>
              <a:ext cx="660217" cy="901249"/>
            </a:xfrm>
            <a:custGeom>
              <a:avLst/>
              <a:gdLst/>
              <a:ahLst/>
              <a:cxnLst/>
              <a:rect l="l" t="t" r="r" b="b"/>
              <a:pathLst>
                <a:path w="863029" h="1178103" extrusionOk="0">
                  <a:moveTo>
                    <a:pt x="863029" y="595901"/>
                  </a:moveTo>
                  <a:cubicBezTo>
                    <a:pt x="863029" y="932551"/>
                    <a:pt x="725013" y="1178103"/>
                    <a:pt x="428090" y="1178103"/>
                  </a:cubicBezTo>
                  <a:cubicBezTo>
                    <a:pt x="131167" y="1178103"/>
                    <a:pt x="0" y="905153"/>
                    <a:pt x="0" y="568503"/>
                  </a:cubicBezTo>
                  <a:cubicBezTo>
                    <a:pt x="0" y="231853"/>
                    <a:pt x="131167" y="0"/>
                    <a:pt x="428090" y="0"/>
                  </a:cubicBezTo>
                  <a:cubicBezTo>
                    <a:pt x="725013" y="0"/>
                    <a:pt x="863029" y="259182"/>
                    <a:pt x="863029" y="595901"/>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827581" y="3655993"/>
              <a:ext cx="531684" cy="256751"/>
            </a:xfrm>
            <a:custGeom>
              <a:avLst/>
              <a:gdLst/>
              <a:ahLst/>
              <a:cxnLst/>
              <a:rect l="l" t="t" r="r" b="b"/>
              <a:pathLst>
                <a:path w="695012" h="335622" extrusionOk="0">
                  <a:moveTo>
                    <a:pt x="344664" y="0"/>
                  </a:moveTo>
                  <a:cubicBezTo>
                    <a:pt x="181716" y="0"/>
                    <a:pt x="68837" y="45891"/>
                    <a:pt x="0" y="123838"/>
                  </a:cubicBezTo>
                  <a:cubicBezTo>
                    <a:pt x="68837" y="253497"/>
                    <a:pt x="181784" y="335622"/>
                    <a:pt x="344664" y="335622"/>
                  </a:cubicBezTo>
                  <a:cubicBezTo>
                    <a:pt x="509050" y="335622"/>
                    <a:pt x="624463" y="260279"/>
                    <a:pt x="695013" y="136167"/>
                  </a:cubicBezTo>
                  <a:cubicBezTo>
                    <a:pt x="624463" y="52193"/>
                    <a:pt x="509050" y="0"/>
                    <a:pt x="344664" y="0"/>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6838741" y="3028921"/>
              <a:ext cx="140218" cy="213492"/>
            </a:xfrm>
            <a:custGeom>
              <a:avLst/>
              <a:gdLst/>
              <a:ahLst/>
              <a:cxnLst/>
              <a:rect l="l" t="t" r="r" b="b"/>
              <a:pathLst>
                <a:path w="183291" h="279075" extrusionOk="0">
                  <a:moveTo>
                    <a:pt x="0" y="142331"/>
                  </a:moveTo>
                  <a:cubicBezTo>
                    <a:pt x="12329" y="212195"/>
                    <a:pt x="34247" y="273087"/>
                    <a:pt x="73700" y="278704"/>
                  </a:cubicBezTo>
                  <a:cubicBezTo>
                    <a:pt x="141235" y="288361"/>
                    <a:pt x="171442" y="107468"/>
                    <a:pt x="183291" y="0"/>
                  </a:cubicBezTo>
                  <a:cubicBezTo>
                    <a:pt x="107927" y="25487"/>
                    <a:pt x="43357" y="75631"/>
                    <a:pt x="0" y="142331"/>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7199927" y="3029392"/>
              <a:ext cx="134768" cy="213017"/>
            </a:xfrm>
            <a:custGeom>
              <a:avLst/>
              <a:gdLst/>
              <a:ahLst/>
              <a:cxnLst/>
              <a:rect l="l" t="t" r="r" b="b"/>
              <a:pathLst>
                <a:path w="176167" h="278454" extrusionOk="0">
                  <a:moveTo>
                    <a:pt x="0" y="0"/>
                  </a:moveTo>
                  <a:cubicBezTo>
                    <a:pt x="4315" y="101920"/>
                    <a:pt x="21507" y="268567"/>
                    <a:pt x="87810" y="278087"/>
                  </a:cubicBezTo>
                  <a:cubicBezTo>
                    <a:pt x="130687" y="284183"/>
                    <a:pt x="158496" y="213497"/>
                    <a:pt x="176167" y="133564"/>
                  </a:cubicBezTo>
                  <a:cubicBezTo>
                    <a:pt x="132516" y="72042"/>
                    <a:pt x="71022" y="25418"/>
                    <a:pt x="0"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419450"/>
            <a:ext cx="4693500" cy="968625"/>
          </a:xfrm>
        </p:spPr>
        <p:txBody>
          <a:bodyPr/>
          <a:lstStyle/>
          <a:p>
            <a:r>
              <a:rPr lang="en-US" dirty="0" smtClean="0"/>
              <a:t>How to improve </a:t>
            </a:r>
            <a:r>
              <a:rPr lang="en-US" dirty="0" smtClean="0"/>
              <a:t>self-awareness</a:t>
            </a:r>
            <a:r>
              <a:rPr lang="en-US" dirty="0" smtClean="0"/>
              <a:t>:</a:t>
            </a:r>
            <a:endParaRPr lang="en-US" dirty="0"/>
          </a:p>
        </p:txBody>
      </p:sp>
      <p:sp>
        <p:nvSpPr>
          <p:cNvPr id="3" name="Text Placeholder 2"/>
          <p:cNvSpPr>
            <a:spLocks noGrp="1"/>
          </p:cNvSpPr>
          <p:nvPr>
            <p:ph type="body" idx="1"/>
          </p:nvPr>
        </p:nvSpPr>
        <p:spPr>
          <a:xfrm>
            <a:off x="388491" y="1388075"/>
            <a:ext cx="4693500" cy="2743978"/>
          </a:xfrm>
        </p:spPr>
        <p:txBody>
          <a:bodyPr/>
          <a:lstStyle/>
          <a:p>
            <a:pPr fontAlgn="base"/>
            <a:r>
              <a:rPr lang="en-US" b="1" dirty="0" smtClean="0">
                <a:solidFill>
                  <a:schemeClr val="tx1"/>
                </a:solidFill>
              </a:rPr>
              <a:t>Keep </a:t>
            </a:r>
            <a:r>
              <a:rPr lang="en-US" b="1" dirty="0">
                <a:solidFill>
                  <a:schemeClr val="tx1"/>
                </a:solidFill>
              </a:rPr>
              <a:t>a </a:t>
            </a:r>
            <a:r>
              <a:rPr lang="en-US" b="1" u="sng" dirty="0">
                <a:solidFill>
                  <a:schemeClr val="tx1"/>
                </a:solidFill>
                <a:hlinkClick r:id="rId2"/>
              </a:rPr>
              <a:t>journal</a:t>
            </a:r>
            <a:endParaRPr lang="en-US" b="1" dirty="0">
              <a:solidFill>
                <a:schemeClr val="tx1"/>
              </a:solidFill>
            </a:endParaRPr>
          </a:p>
          <a:p>
            <a:pPr fontAlgn="base"/>
            <a:r>
              <a:rPr lang="en-US" b="1" u="sng" dirty="0" smtClean="0">
                <a:solidFill>
                  <a:schemeClr val="tx1"/>
                </a:solidFill>
                <a:hlinkClick r:id="rId3"/>
              </a:rPr>
              <a:t>Meditate</a:t>
            </a:r>
            <a:endParaRPr lang="en-US" b="1" dirty="0">
              <a:solidFill>
                <a:schemeClr val="tx1"/>
              </a:solidFill>
            </a:endParaRPr>
          </a:p>
          <a:p>
            <a:pPr fontAlgn="base"/>
            <a:r>
              <a:rPr lang="en-US" b="1" dirty="0">
                <a:solidFill>
                  <a:schemeClr val="tx1"/>
                </a:solidFill>
              </a:rPr>
              <a:t>Pay attention to your thoughts and emotions</a:t>
            </a:r>
          </a:p>
          <a:p>
            <a:pPr fontAlgn="base"/>
            <a:r>
              <a:rPr lang="en-US" b="1" dirty="0" smtClean="0">
                <a:solidFill>
                  <a:schemeClr val="tx1"/>
                </a:solidFill>
              </a:rPr>
              <a:t>Reflect </a:t>
            </a:r>
            <a:r>
              <a:rPr lang="en-US" b="1" dirty="0">
                <a:solidFill>
                  <a:schemeClr val="tx1"/>
                </a:solidFill>
              </a:rPr>
              <a:t>on your experiences</a:t>
            </a:r>
          </a:p>
          <a:p>
            <a:pPr fontAlgn="base"/>
            <a:r>
              <a:rPr lang="en-US" b="1" dirty="0" smtClean="0">
                <a:solidFill>
                  <a:schemeClr val="tx1"/>
                </a:solidFill>
              </a:rPr>
              <a:t>Use</a:t>
            </a:r>
            <a:r>
              <a:rPr lang="en-US" b="1" dirty="0">
                <a:solidFill>
                  <a:schemeClr val="tx1"/>
                </a:solidFill>
              </a:rPr>
              <a:t> </a:t>
            </a:r>
            <a:r>
              <a:rPr lang="en-US" b="1" u="sng" dirty="0">
                <a:solidFill>
                  <a:schemeClr val="tx1"/>
                </a:solidFill>
                <a:hlinkClick r:id="rId4"/>
              </a:rPr>
              <a:t>positive self-talk</a:t>
            </a:r>
            <a:endParaRPr lang="en-US" b="1" dirty="0">
              <a:solidFill>
                <a:schemeClr val="tx1"/>
              </a:solidFill>
            </a:endParaRPr>
          </a:p>
          <a:p>
            <a:pPr marL="114300" indent="0">
              <a:buNone/>
            </a:pP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7" name="Picture 6"/>
          <p:cNvPicPr>
            <a:picLocks noChangeAspect="1"/>
          </p:cNvPicPr>
          <p:nvPr/>
        </p:nvPicPr>
        <p:blipFill>
          <a:blip r:embed="rId5"/>
          <a:stretch>
            <a:fillRect/>
          </a:stretch>
        </p:blipFill>
        <p:spPr>
          <a:xfrm>
            <a:off x="5865963" y="3105510"/>
            <a:ext cx="3278037" cy="2107003"/>
          </a:xfrm>
          <a:prstGeom prst="rect">
            <a:avLst/>
          </a:prstGeom>
          <a:ln>
            <a:noFill/>
          </a:ln>
          <a:effectLst>
            <a:softEdge rad="112500"/>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963" y="113222"/>
            <a:ext cx="2992288" cy="2992288"/>
          </a:xfrm>
          <a:prstGeom prst="rect">
            <a:avLst/>
          </a:prstGeom>
        </p:spPr>
      </p:pic>
    </p:spTree>
    <p:extLst>
      <p:ext uri="{BB962C8B-B14F-4D97-AF65-F5344CB8AC3E}">
        <p14:creationId xmlns:p14="http://schemas.microsoft.com/office/powerpoint/2010/main" val="3684589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rotWithShape="1">
          <a:blip r:embed="rId2"/>
          <a:srcRect b="12769"/>
          <a:stretch/>
        </p:blipFill>
        <p:spPr>
          <a:xfrm>
            <a:off x="534838" y="77364"/>
            <a:ext cx="4037162" cy="4917057"/>
          </a:xfrm>
          <a:prstGeom prst="rect">
            <a:avLst/>
          </a:prstGeom>
          <a:ln>
            <a:noFill/>
          </a:ln>
          <a:effectLst>
            <a:softEdge rad="11250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71" y="201336"/>
            <a:ext cx="3836518" cy="4669115"/>
          </a:xfrm>
          <a:prstGeom prst="rect">
            <a:avLst/>
          </a:prstGeom>
        </p:spPr>
      </p:pic>
    </p:spTree>
    <p:extLst>
      <p:ext uri="{BB962C8B-B14F-4D97-AF65-F5344CB8AC3E}">
        <p14:creationId xmlns:p14="http://schemas.microsoft.com/office/powerpoint/2010/main" val="1789330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489" y="360727"/>
            <a:ext cx="4693500" cy="809235"/>
          </a:xfrm>
        </p:spPr>
        <p:txBody>
          <a:bodyPr/>
          <a:lstStyle/>
          <a:p>
            <a:r>
              <a:rPr lang="en-US" dirty="0" smtClean="0"/>
              <a:t>2. SELF MANAGEMENT:</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4" name="Rectangle 3"/>
          <p:cNvSpPr/>
          <p:nvPr/>
        </p:nvSpPr>
        <p:spPr>
          <a:xfrm>
            <a:off x="751489" y="1637476"/>
            <a:ext cx="7973061" cy="646331"/>
          </a:xfrm>
          <a:prstGeom prst="rect">
            <a:avLst/>
          </a:prstGeom>
        </p:spPr>
        <p:txBody>
          <a:bodyPr wrap="square">
            <a:spAutoFit/>
          </a:bodyPr>
          <a:lstStyle/>
          <a:p>
            <a:r>
              <a:rPr lang="en-US" sz="1800" dirty="0" smtClean="0">
                <a:solidFill>
                  <a:schemeClr val="tx1"/>
                </a:solidFill>
              </a:rPr>
              <a:t>Self management is also called self regulation which is all about expressing your emotions appropriately</a:t>
            </a:r>
            <a:endParaRPr lang="en-US" sz="1800" dirty="0">
              <a:solidFill>
                <a:schemeClr val="tx1"/>
              </a:solidFill>
            </a:endParaRPr>
          </a:p>
        </p:txBody>
      </p:sp>
      <p:pic>
        <p:nvPicPr>
          <p:cNvPr id="5" name="Picture 4"/>
          <p:cNvPicPr>
            <a:picLocks noChangeAspect="1"/>
          </p:cNvPicPr>
          <p:nvPr/>
        </p:nvPicPr>
        <p:blipFill>
          <a:blip r:embed="rId2"/>
          <a:stretch>
            <a:fillRect/>
          </a:stretch>
        </p:blipFill>
        <p:spPr>
          <a:xfrm>
            <a:off x="312819" y="2751321"/>
            <a:ext cx="4323805" cy="1922330"/>
          </a:xfrm>
          <a:prstGeom prst="rect">
            <a:avLst/>
          </a:prstGeom>
          <a:ln>
            <a:noFill/>
          </a:ln>
          <a:effectLst>
            <a:softEdge rad="112500"/>
          </a:effectLst>
        </p:spPr>
      </p:pic>
      <p:pic>
        <p:nvPicPr>
          <p:cNvPr id="6" name="Picture 5"/>
          <p:cNvPicPr>
            <a:picLocks noChangeAspect="1"/>
          </p:cNvPicPr>
          <p:nvPr/>
        </p:nvPicPr>
        <p:blipFill>
          <a:blip r:embed="rId3"/>
          <a:stretch>
            <a:fillRect/>
          </a:stretch>
        </p:blipFill>
        <p:spPr>
          <a:xfrm>
            <a:off x="4932727" y="2751321"/>
            <a:ext cx="4026715" cy="1922330"/>
          </a:xfrm>
          <a:prstGeom prst="rect">
            <a:avLst/>
          </a:prstGeom>
          <a:ln>
            <a:noFill/>
          </a:ln>
          <a:effectLst>
            <a:softEdge rad="112500"/>
          </a:effectLst>
        </p:spPr>
      </p:pic>
    </p:spTree>
    <p:extLst>
      <p:ext uri="{BB962C8B-B14F-4D97-AF65-F5344CB8AC3E}">
        <p14:creationId xmlns:p14="http://schemas.microsoft.com/office/powerpoint/2010/main" val="2337954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0976" y="1157128"/>
            <a:ext cx="4693500" cy="1436329"/>
          </a:xfrm>
        </p:spPr>
        <p:txBody>
          <a:bodyPr/>
          <a:lstStyle/>
          <a:p>
            <a:r>
              <a:rPr lang="en-US" dirty="0"/>
              <a:t>How to Improve </a:t>
            </a:r>
            <a:r>
              <a:rPr lang="en-US" dirty="0" smtClean="0"/>
              <a:t>Self-Regulation/Self management?</a:t>
            </a:r>
            <a:br>
              <a:rPr lang="en-US" dirty="0" smtClean="0"/>
            </a:br>
            <a:r>
              <a:rPr lang="en-US" dirty="0"/>
              <a:t/>
            </a:r>
            <a:br>
              <a:rPr lang="en-US" dirty="0"/>
            </a:br>
            <a:endParaRPr lang="en-US" dirty="0"/>
          </a:p>
        </p:txBody>
      </p:sp>
      <p:sp>
        <p:nvSpPr>
          <p:cNvPr id="5" name="Text Placeholder 4"/>
          <p:cNvSpPr>
            <a:spLocks noGrp="1"/>
          </p:cNvSpPr>
          <p:nvPr>
            <p:ph type="body" idx="1"/>
          </p:nvPr>
        </p:nvSpPr>
        <p:spPr>
          <a:xfrm>
            <a:off x="618278" y="1993853"/>
            <a:ext cx="3450383" cy="2642400"/>
          </a:xfrm>
        </p:spPr>
        <p:txBody>
          <a:bodyPr/>
          <a:lstStyle/>
          <a:p>
            <a:pPr fontAlgn="base"/>
            <a:r>
              <a:rPr lang="en-US" b="1" dirty="0"/>
              <a:t>Recognize that you have a choice in how you respond</a:t>
            </a:r>
            <a:r>
              <a:rPr lang="en-US" b="1" dirty="0" smtClean="0"/>
              <a:t>.</a:t>
            </a:r>
            <a:endParaRPr lang="en-US" b="1" dirty="0"/>
          </a:p>
          <a:p>
            <a:pPr fontAlgn="base"/>
            <a:r>
              <a:rPr lang="en-US" b="1" dirty="0"/>
              <a:t>Work on </a:t>
            </a:r>
            <a:r>
              <a:rPr lang="en-US" b="1" u="sng" dirty="0">
                <a:hlinkClick r:id="rId2"/>
              </a:rPr>
              <a:t>accepting your emotions</a:t>
            </a:r>
            <a:r>
              <a:rPr lang="en-US" b="1" dirty="0"/>
              <a:t>.</a:t>
            </a:r>
          </a:p>
          <a:p>
            <a:endParaRPr lang="en-US"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2" name="Picture 1"/>
          <p:cNvPicPr>
            <a:picLocks noChangeAspect="1"/>
          </p:cNvPicPr>
          <p:nvPr/>
        </p:nvPicPr>
        <p:blipFill>
          <a:blip r:embed="rId3"/>
          <a:stretch>
            <a:fillRect/>
          </a:stretch>
        </p:blipFill>
        <p:spPr>
          <a:xfrm>
            <a:off x="6557882" y="0"/>
            <a:ext cx="2586118" cy="2586118"/>
          </a:xfrm>
          <a:prstGeom prst="rect">
            <a:avLst/>
          </a:prstGeom>
          <a:ln>
            <a:noFill/>
          </a:ln>
          <a:effectLst>
            <a:softEdge rad="11250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155" y="2526610"/>
            <a:ext cx="2540641" cy="2540641"/>
          </a:xfrm>
          <a:prstGeom prst="rect">
            <a:avLst/>
          </a:prstGeom>
        </p:spPr>
      </p:pic>
    </p:spTree>
    <p:extLst>
      <p:ext uri="{BB962C8B-B14F-4D97-AF65-F5344CB8AC3E}">
        <p14:creationId xmlns:p14="http://schemas.microsoft.com/office/powerpoint/2010/main" val="7063637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3.Social Awareness /Empathy</a:t>
            </a:r>
            <a:endParaRPr lang="en-US" dirty="0"/>
          </a:p>
        </p:txBody>
      </p:sp>
      <p:sp>
        <p:nvSpPr>
          <p:cNvPr id="3" name="Text Placeholder 2"/>
          <p:cNvSpPr>
            <a:spLocks noGrp="1"/>
          </p:cNvSpPr>
          <p:nvPr>
            <p:ph type="body" idx="1"/>
          </p:nvPr>
        </p:nvSpPr>
        <p:spPr>
          <a:xfrm>
            <a:off x="536518" y="1388075"/>
            <a:ext cx="7298799" cy="2642400"/>
          </a:xfrm>
        </p:spPr>
        <p:txBody>
          <a:bodyPr/>
          <a:lstStyle/>
          <a:p>
            <a:pPr algn="just"/>
            <a:r>
              <a:rPr lang="en-US" b="1" u="sng" dirty="0">
                <a:hlinkClick r:id="rId2"/>
              </a:rPr>
              <a:t>Empathy</a:t>
            </a:r>
            <a:r>
              <a:rPr lang="en-US" b="1" dirty="0"/>
              <a:t>, or the ability to understand how others are feeling, is absolutely critical to emotional intelligence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3"/>
          <a:stretch>
            <a:fillRect/>
          </a:stretch>
        </p:blipFill>
        <p:spPr>
          <a:xfrm>
            <a:off x="1015877" y="2701255"/>
            <a:ext cx="7112245" cy="2365996"/>
          </a:xfrm>
          <a:prstGeom prst="rect">
            <a:avLst/>
          </a:prstGeom>
          <a:ln>
            <a:noFill/>
          </a:ln>
          <a:effectLst>
            <a:softEdge rad="112500"/>
          </a:effectLst>
        </p:spPr>
      </p:pic>
    </p:spTree>
    <p:extLst>
      <p:ext uri="{BB962C8B-B14F-4D97-AF65-F5344CB8AC3E}">
        <p14:creationId xmlns:p14="http://schemas.microsoft.com/office/powerpoint/2010/main" val="1479742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05" y="0"/>
            <a:ext cx="6045516" cy="1410013"/>
          </a:xfrm>
        </p:spPr>
        <p:txBody>
          <a:bodyPr/>
          <a:lstStyle/>
          <a:p>
            <a:r>
              <a:rPr lang="en-US" dirty="0" smtClean="0"/>
              <a:t>How to build empathy/social awareness?</a:t>
            </a:r>
            <a:endParaRPr lang="en-US" dirty="0"/>
          </a:p>
        </p:txBody>
      </p:sp>
      <p:sp>
        <p:nvSpPr>
          <p:cNvPr id="3" name="Text Placeholder 2"/>
          <p:cNvSpPr>
            <a:spLocks noGrp="1"/>
          </p:cNvSpPr>
          <p:nvPr>
            <p:ph type="body" idx="1"/>
          </p:nvPr>
        </p:nvSpPr>
        <p:spPr>
          <a:xfrm>
            <a:off x="458485" y="1649580"/>
            <a:ext cx="5086638" cy="2642400"/>
          </a:xfrm>
        </p:spPr>
        <p:txBody>
          <a:bodyPr/>
          <a:lstStyle/>
          <a:p>
            <a:r>
              <a:rPr lang="en-US" sz="2000" b="1" dirty="0"/>
              <a:t>Try to imagine yourself in someone else's place.</a:t>
            </a:r>
          </a:p>
          <a:p>
            <a:pPr fontAlgn="base"/>
            <a:r>
              <a:rPr lang="en-US" sz="2000" b="1" dirty="0"/>
              <a:t>Be willing to share your own feelings.</a:t>
            </a:r>
          </a:p>
          <a:p>
            <a:pPr fontAlgn="base"/>
            <a:r>
              <a:rPr lang="en-US" sz="2000" b="1" dirty="0"/>
              <a:t>Engage in a cause such as a community project. </a:t>
            </a:r>
          </a:p>
          <a:p>
            <a:pPr fontAlgn="base"/>
            <a:r>
              <a:rPr lang="en-US" sz="2000" b="1" dirty="0"/>
              <a:t>Listen to other people.</a:t>
            </a:r>
          </a:p>
          <a:p>
            <a:endParaRPr lang="en-US" sz="2000"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5789142" y="127801"/>
            <a:ext cx="3292813" cy="2749624"/>
          </a:xfrm>
          <a:prstGeom prst="rect">
            <a:avLst/>
          </a:prstGeom>
        </p:spPr>
      </p:pic>
      <p:pic>
        <p:nvPicPr>
          <p:cNvPr id="6" name="Picture 5"/>
          <p:cNvPicPr>
            <a:picLocks noChangeAspect="1"/>
          </p:cNvPicPr>
          <p:nvPr/>
        </p:nvPicPr>
        <p:blipFill>
          <a:blip r:embed="rId3"/>
          <a:stretch>
            <a:fillRect/>
          </a:stretch>
        </p:blipFill>
        <p:spPr>
          <a:xfrm>
            <a:off x="5771626" y="2971119"/>
            <a:ext cx="3310330" cy="2172381"/>
          </a:xfrm>
          <a:prstGeom prst="rect">
            <a:avLst/>
          </a:prstGeom>
        </p:spPr>
      </p:pic>
    </p:spTree>
    <p:extLst>
      <p:ext uri="{BB962C8B-B14F-4D97-AF65-F5344CB8AC3E}">
        <p14:creationId xmlns:p14="http://schemas.microsoft.com/office/powerpoint/2010/main" val="1350250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952" y="-436228"/>
            <a:ext cx="8573549" cy="1496330"/>
          </a:xfrm>
        </p:spPr>
        <p:txBody>
          <a:bodyPr/>
          <a:lstStyle/>
          <a:p>
            <a:r>
              <a:rPr lang="en-US" dirty="0"/>
              <a:t>4</a:t>
            </a:r>
            <a:r>
              <a:rPr lang="en-US" dirty="0" smtClean="0"/>
              <a:t>. Social skills /Relationship </a:t>
            </a:r>
            <a:r>
              <a:rPr lang="en-US" dirty="0" smtClean="0"/>
              <a:t>Management:</a:t>
            </a:r>
            <a:endParaRPr lang="en-US" dirty="0"/>
          </a:p>
        </p:txBody>
      </p:sp>
      <p:sp>
        <p:nvSpPr>
          <p:cNvPr id="4" name="Text Placeholder 3"/>
          <p:cNvSpPr>
            <a:spLocks noGrp="1"/>
          </p:cNvSpPr>
          <p:nvPr>
            <p:ph type="body" idx="1"/>
          </p:nvPr>
        </p:nvSpPr>
        <p:spPr>
          <a:xfrm>
            <a:off x="721076" y="1081994"/>
            <a:ext cx="7827306" cy="2642400"/>
          </a:xfrm>
        </p:spPr>
        <p:txBody>
          <a:bodyPr/>
          <a:lstStyle/>
          <a:p>
            <a:pPr algn="just" fontAlgn="base"/>
            <a:endParaRPr lang="en-US" b="1" dirty="0"/>
          </a:p>
          <a:p>
            <a:pPr algn="just"/>
            <a:r>
              <a:rPr lang="en-US" b="1" dirty="0"/>
              <a:t>Being able to interact well with others is another important aspect of emotional intelligence.</a:t>
            </a:r>
            <a:br>
              <a:rPr lang="en-US" b="1" dirty="0"/>
            </a:br>
            <a:endParaRPr lang="en-US"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rotWithShape="1">
          <a:blip r:embed="rId2"/>
          <a:srcRect b="30137"/>
          <a:stretch/>
        </p:blipFill>
        <p:spPr>
          <a:xfrm>
            <a:off x="6053342" y="2958617"/>
            <a:ext cx="2734812" cy="2038524"/>
          </a:xfrm>
          <a:prstGeom prst="rect">
            <a:avLst/>
          </a:prstGeom>
          <a:ln>
            <a:noFill/>
          </a:ln>
          <a:effectLst>
            <a:softEdge rad="112500"/>
          </a:effectLst>
        </p:spPr>
      </p:pic>
      <p:pic>
        <p:nvPicPr>
          <p:cNvPr id="6" name="Picture 5"/>
          <p:cNvPicPr>
            <a:picLocks noChangeAspect="1"/>
          </p:cNvPicPr>
          <p:nvPr/>
        </p:nvPicPr>
        <p:blipFill>
          <a:blip r:embed="rId3"/>
          <a:stretch>
            <a:fillRect/>
          </a:stretch>
        </p:blipFill>
        <p:spPr>
          <a:xfrm>
            <a:off x="3695660" y="3006255"/>
            <a:ext cx="2252134" cy="1943249"/>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1275127" y="3063082"/>
            <a:ext cx="2119538" cy="1886421"/>
          </a:xfrm>
          <a:prstGeom prst="rect">
            <a:avLst/>
          </a:prstGeom>
        </p:spPr>
      </p:pic>
    </p:spTree>
    <p:extLst>
      <p:ext uri="{BB962C8B-B14F-4D97-AF65-F5344CB8AC3E}">
        <p14:creationId xmlns:p14="http://schemas.microsoft.com/office/powerpoint/2010/main" val="2526441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IMPROVE SOCIAL SKILLS?</a:t>
            </a:r>
            <a:endParaRPr lang="en-US" dirty="0"/>
          </a:p>
        </p:txBody>
      </p:sp>
      <p:sp>
        <p:nvSpPr>
          <p:cNvPr id="3" name="Text Placeholder 2"/>
          <p:cNvSpPr>
            <a:spLocks noGrp="1"/>
          </p:cNvSpPr>
          <p:nvPr>
            <p:ph type="body" idx="1"/>
          </p:nvPr>
        </p:nvSpPr>
        <p:spPr>
          <a:xfrm>
            <a:off x="855299" y="1509926"/>
            <a:ext cx="4320707" cy="3176012"/>
          </a:xfrm>
        </p:spPr>
        <p:txBody>
          <a:bodyPr/>
          <a:lstStyle/>
          <a:p>
            <a:pPr algn="just"/>
            <a:r>
              <a:rPr lang="en-US" b="1" dirty="0"/>
              <a:t>Practice good eye contact.</a:t>
            </a:r>
          </a:p>
          <a:p>
            <a:pPr algn="just" fontAlgn="base"/>
            <a:r>
              <a:rPr lang="en-US" b="1" dirty="0"/>
              <a:t>Notice other people's social skills.</a:t>
            </a:r>
          </a:p>
          <a:p>
            <a:pPr algn="just" fontAlgn="base"/>
            <a:r>
              <a:rPr lang="en-US" b="1" dirty="0"/>
              <a:t>Show interest in others</a:t>
            </a:r>
            <a:r>
              <a:rPr lang="en-US" b="1" dirty="0" smtClean="0"/>
              <a:t>.</a:t>
            </a:r>
            <a:r>
              <a:rPr lang="en-US" b="1" dirty="0"/>
              <a:t/>
            </a:r>
            <a:br>
              <a:rPr lang="en-US" b="1" dirty="0"/>
            </a:b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4155" y="898968"/>
            <a:ext cx="3480120" cy="2876078"/>
          </a:xfrm>
          <a:prstGeom prst="rect">
            <a:avLst/>
          </a:prstGeom>
        </p:spPr>
      </p:pic>
    </p:spTree>
    <p:extLst>
      <p:ext uri="{BB962C8B-B14F-4D97-AF65-F5344CB8AC3E}">
        <p14:creationId xmlns:p14="http://schemas.microsoft.com/office/powerpoint/2010/main" val="13232646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120" y="154325"/>
            <a:ext cx="8397379" cy="1077218"/>
          </a:xfrm>
          <a:prstGeom prst="rect">
            <a:avLst/>
          </a:prstGeom>
          <a:noFill/>
        </p:spPr>
        <p:txBody>
          <a:bodyPr wrap="square" lIns="91440" tIns="45720" rIns="91440" bIns="45720">
            <a:spAutoFit/>
          </a:bodyPr>
          <a:lstStyle/>
          <a:p>
            <a:pPr algn="ctr"/>
            <a:r>
              <a:rPr lang="en-US" sz="3200" b="1" dirty="0" smtClean="0">
                <a:latin typeface="Arial Black" panose="020B0A04020102020204" pitchFamily="34" charset="0"/>
              </a:rPr>
              <a:t>Why </a:t>
            </a:r>
            <a:r>
              <a:rPr lang="en-US" sz="3200" b="1" dirty="0">
                <a:latin typeface="Arial Black" panose="020B0A04020102020204" pitchFamily="34" charset="0"/>
              </a:rPr>
              <a:t>Emotional Intelligence Skills Are Important</a:t>
            </a:r>
            <a:endParaRPr lang="en-US" sz="3200" b="1" cap="none" spc="0" dirty="0">
              <a:ln w="0"/>
              <a:gradFill>
                <a:gsLst>
                  <a:gs pos="21000">
                    <a:srgbClr val="53575C"/>
                  </a:gs>
                  <a:gs pos="88000">
                    <a:srgbClr val="C5C7CA"/>
                  </a:gs>
                </a:gsLst>
                <a:lin ang="5400000"/>
              </a:gradFill>
              <a:effectLst/>
              <a:latin typeface="Arial Black" panose="020B0A04020102020204" pitchFamily="34" charset="0"/>
            </a:endParaRPr>
          </a:p>
        </p:txBody>
      </p:sp>
      <p:sp>
        <p:nvSpPr>
          <p:cNvPr id="5" name="Rectangle 4"/>
          <p:cNvSpPr/>
          <p:nvPr/>
        </p:nvSpPr>
        <p:spPr>
          <a:xfrm>
            <a:off x="444617" y="1777509"/>
            <a:ext cx="8372213" cy="2800767"/>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1"/>
                </a:solidFill>
              </a:rPr>
              <a:t>Emotional intelligence allows you to be a more effective </a:t>
            </a:r>
            <a:r>
              <a:rPr lang="en-US" sz="1600" dirty="0" smtClean="0">
                <a:solidFill>
                  <a:schemeClr val="tx1"/>
                </a:solidFill>
              </a:rPr>
              <a:t>leader.</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smtClean="0">
                <a:solidFill>
                  <a:schemeClr val="tx1"/>
                </a:solidFill>
              </a:rPr>
              <a:t>Understanding </a:t>
            </a:r>
            <a:r>
              <a:rPr lang="en-US" sz="1600" dirty="0">
                <a:solidFill>
                  <a:schemeClr val="tx1"/>
                </a:solidFill>
              </a:rPr>
              <a:t>how others are feeling allows you to communicate with them </a:t>
            </a:r>
            <a:r>
              <a:rPr lang="en-US" sz="1600" dirty="0" smtClean="0">
                <a:solidFill>
                  <a:schemeClr val="tx1"/>
                </a:solidFill>
              </a:rPr>
              <a:t>better.</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smtClean="0">
                <a:solidFill>
                  <a:schemeClr val="tx1"/>
                </a:solidFill>
              </a:rPr>
              <a:t>Knowing </a:t>
            </a:r>
            <a:r>
              <a:rPr lang="en-US" sz="1600" dirty="0">
                <a:solidFill>
                  <a:schemeClr val="tx1"/>
                </a:solidFill>
              </a:rPr>
              <a:t>more about what you are feeling allows you to be more self-aware and understand yourself more </a:t>
            </a:r>
            <a:r>
              <a:rPr lang="en-US" sz="1600" dirty="0" smtClean="0">
                <a:solidFill>
                  <a:schemeClr val="tx1"/>
                </a:solidFill>
              </a:rPr>
              <a:t>deeply.</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smtClean="0">
                <a:solidFill>
                  <a:schemeClr val="tx1"/>
                </a:solidFill>
              </a:rPr>
              <a:t>By </a:t>
            </a:r>
            <a:r>
              <a:rPr lang="en-US" sz="1600" dirty="0">
                <a:solidFill>
                  <a:schemeClr val="tx1"/>
                </a:solidFill>
              </a:rPr>
              <a:t>being more aware of your emotions, you can also improve your self-control </a:t>
            </a:r>
            <a:r>
              <a:rPr lang="en-US" sz="1600" dirty="0" smtClean="0">
                <a:solidFill>
                  <a:schemeClr val="tx1"/>
                </a:solidFill>
              </a:rPr>
              <a:t>abilities.</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smtClean="0">
                <a:solidFill>
                  <a:schemeClr val="tx1"/>
                </a:solidFill>
              </a:rPr>
              <a:t>Managing </a:t>
            </a:r>
            <a:r>
              <a:rPr lang="en-US" sz="1600" dirty="0">
                <a:solidFill>
                  <a:schemeClr val="tx1"/>
                </a:solidFill>
              </a:rPr>
              <a:t>your emotions effectively allows you to exert greater control in situations marked by stress or conflict</a:t>
            </a:r>
            <a:r>
              <a:rPr lang="en-US" sz="1600" dirty="0" smtClean="0">
                <a:solidFill>
                  <a:schemeClr val="tx1"/>
                </a:solidFill>
              </a:rPr>
              <a:t>.</a:t>
            </a:r>
            <a:endParaRPr lang="en-US" sz="1600" dirty="0"/>
          </a:p>
        </p:txBody>
      </p:sp>
    </p:spTree>
    <p:extLst>
      <p:ext uri="{BB962C8B-B14F-4D97-AF65-F5344CB8AC3E}">
        <p14:creationId xmlns:p14="http://schemas.microsoft.com/office/powerpoint/2010/main" val="1413456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36"/>
          <p:cNvSpPr txBox="1">
            <a:spLocks noGrp="1"/>
          </p:cNvSpPr>
          <p:nvPr>
            <p:ph type="ctrTitle"/>
          </p:nvPr>
        </p:nvSpPr>
        <p:spPr>
          <a:xfrm>
            <a:off x="778901" y="2637839"/>
            <a:ext cx="4548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smtClean="0">
                <a:solidFill>
                  <a:schemeClr val="accent2"/>
                </a:solidFill>
                <a:effectLst>
                  <a:outerShdw blurRad="38100" dist="38100" dir="2700000" algn="tl">
                    <a:srgbClr val="000000">
                      <a:alpha val="43137"/>
                    </a:srgbClr>
                  </a:outerShdw>
                </a:effectLst>
                <a:latin typeface="Bradley Hand ITC" panose="03070402050302030203" pitchFamily="66" charset="0"/>
              </a:rPr>
              <a:t>THANKYOU!!!</a:t>
            </a:r>
            <a:endParaRPr sz="4400" dirty="0">
              <a:effectLst>
                <a:outerShdw blurRad="38100" dist="38100" dir="2700000" algn="tl">
                  <a:srgbClr val="000000">
                    <a:alpha val="43137"/>
                  </a:srgbClr>
                </a:outerShdw>
              </a:effectLst>
              <a:latin typeface="Bradley Hand ITC" panose="03070402050302030203" pitchFamily="66" charset="0"/>
            </a:endParaRPr>
          </a:p>
        </p:txBody>
      </p:sp>
      <p:grpSp>
        <p:nvGrpSpPr>
          <p:cNvPr id="802" name="Google Shape;802;p36"/>
          <p:cNvGrpSpPr/>
          <p:nvPr/>
        </p:nvGrpSpPr>
        <p:grpSpPr>
          <a:xfrm>
            <a:off x="6080071" y="2960311"/>
            <a:ext cx="1301013" cy="857763"/>
            <a:chOff x="6080071" y="2960311"/>
            <a:chExt cx="1301013" cy="857763"/>
          </a:xfrm>
        </p:grpSpPr>
        <p:sp>
          <p:nvSpPr>
            <p:cNvPr id="803" name="Google Shape;803;p36"/>
            <p:cNvSpPr/>
            <p:nvPr/>
          </p:nvSpPr>
          <p:spPr>
            <a:xfrm>
              <a:off x="6080071" y="2960311"/>
              <a:ext cx="1301013" cy="857421"/>
            </a:xfrm>
            <a:custGeom>
              <a:avLst/>
              <a:gdLst/>
              <a:ahLst/>
              <a:cxnLst/>
              <a:rect l="l" t="t" r="r" b="b"/>
              <a:pathLst>
                <a:path w="2141585" h="1411393" extrusionOk="0">
                  <a:moveTo>
                    <a:pt x="0" y="419802"/>
                  </a:moveTo>
                  <a:lnTo>
                    <a:pt x="2132709" y="0"/>
                  </a:lnTo>
                  <a:cubicBezTo>
                    <a:pt x="2132709" y="0"/>
                    <a:pt x="2300658" y="1376737"/>
                    <a:pt x="1175500" y="1410574"/>
                  </a:cubicBezTo>
                  <a:cubicBezTo>
                    <a:pt x="50343" y="1444410"/>
                    <a:pt x="0" y="419802"/>
                    <a:pt x="0" y="419802"/>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6"/>
            <p:cNvSpPr/>
            <p:nvPr/>
          </p:nvSpPr>
          <p:spPr>
            <a:xfrm>
              <a:off x="6327898" y="3465710"/>
              <a:ext cx="879268" cy="352365"/>
            </a:xfrm>
            <a:custGeom>
              <a:avLst/>
              <a:gdLst/>
              <a:ahLst/>
              <a:cxnLst/>
              <a:rect l="l" t="t" r="r" b="b"/>
              <a:pathLst>
                <a:path w="1447354" h="580024" extrusionOk="0">
                  <a:moveTo>
                    <a:pt x="1447355" y="287676"/>
                  </a:moveTo>
                  <a:cubicBezTo>
                    <a:pt x="1320914" y="12671"/>
                    <a:pt x="873783" y="0"/>
                    <a:pt x="658779" y="0"/>
                  </a:cubicBezTo>
                  <a:cubicBezTo>
                    <a:pt x="406856" y="0"/>
                    <a:pt x="54179" y="83974"/>
                    <a:pt x="0" y="366856"/>
                  </a:cubicBezTo>
                  <a:cubicBezTo>
                    <a:pt x="172743" y="498159"/>
                    <a:pt x="418500" y="589805"/>
                    <a:pt x="767890" y="579188"/>
                  </a:cubicBezTo>
                  <a:cubicBezTo>
                    <a:pt x="1087759" y="570010"/>
                    <a:pt x="1302968" y="451583"/>
                    <a:pt x="1447355" y="287676"/>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6"/>
            <p:cNvSpPr/>
            <p:nvPr/>
          </p:nvSpPr>
          <p:spPr>
            <a:xfrm>
              <a:off x="6487354" y="3095947"/>
              <a:ext cx="200728" cy="193929"/>
            </a:xfrm>
            <a:custGeom>
              <a:avLst/>
              <a:gdLst/>
              <a:ahLst/>
              <a:cxnLst/>
              <a:rect l="l" t="t" r="r" b="b"/>
              <a:pathLst>
                <a:path w="330416" h="319224" extrusionOk="0">
                  <a:moveTo>
                    <a:pt x="0" y="65070"/>
                  </a:moveTo>
                  <a:cubicBezTo>
                    <a:pt x="36850" y="195209"/>
                    <a:pt x="93564" y="314869"/>
                    <a:pt x="178085" y="319115"/>
                  </a:cubicBezTo>
                  <a:cubicBezTo>
                    <a:pt x="275074" y="324047"/>
                    <a:pt x="314731" y="160345"/>
                    <a:pt x="33041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6" name="Google Shape;806;p36"/>
            <p:cNvSpPr/>
            <p:nvPr/>
          </p:nvSpPr>
          <p:spPr>
            <a:xfrm>
              <a:off x="6233989" y="3151418"/>
              <a:ext cx="172433" cy="159757"/>
            </a:xfrm>
            <a:custGeom>
              <a:avLst/>
              <a:gdLst/>
              <a:ahLst/>
              <a:cxnLst/>
              <a:rect l="l" t="t" r="r" b="b"/>
              <a:pathLst>
                <a:path w="283840" h="262975" extrusionOk="0">
                  <a:moveTo>
                    <a:pt x="283841" y="0"/>
                  </a:moveTo>
                  <a:lnTo>
                    <a:pt x="0" y="55892"/>
                  </a:lnTo>
                  <a:cubicBezTo>
                    <a:pt x="32398" y="163907"/>
                    <a:pt x="80960" y="259320"/>
                    <a:pt x="151852" y="262881"/>
                  </a:cubicBezTo>
                  <a:cubicBezTo>
                    <a:pt x="233498" y="266991"/>
                    <a:pt x="268909" y="135003"/>
                    <a:pt x="283841"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7" name="Google Shape;807;p36"/>
            <p:cNvSpPr/>
            <p:nvPr/>
          </p:nvSpPr>
          <p:spPr>
            <a:xfrm>
              <a:off x="7030567" y="2990920"/>
              <a:ext cx="191158" cy="259785"/>
            </a:xfrm>
            <a:custGeom>
              <a:avLst/>
              <a:gdLst/>
              <a:ahLst/>
              <a:cxnLst/>
              <a:rect l="l" t="t" r="r" b="b"/>
              <a:pathLst>
                <a:path w="314663" h="427629" extrusionOk="0">
                  <a:moveTo>
                    <a:pt x="0" y="61919"/>
                  </a:moveTo>
                  <a:cubicBezTo>
                    <a:pt x="23494" y="204593"/>
                    <a:pt x="76440" y="422268"/>
                    <a:pt x="181031" y="427542"/>
                  </a:cubicBezTo>
                  <a:cubicBezTo>
                    <a:pt x="297060" y="433364"/>
                    <a:pt x="313705" y="146715"/>
                    <a:pt x="314664"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8" name="Google Shape;808;p36"/>
            <p:cNvSpPr/>
            <p:nvPr/>
          </p:nvSpPr>
          <p:spPr>
            <a:xfrm>
              <a:off x="6771121" y="3039228"/>
              <a:ext cx="205138" cy="231006"/>
            </a:xfrm>
            <a:custGeom>
              <a:avLst/>
              <a:gdLst/>
              <a:ahLst/>
              <a:cxnLst/>
              <a:rect l="l" t="t" r="r" b="b"/>
              <a:pathLst>
                <a:path w="337676" h="380256" extrusionOk="0">
                  <a:moveTo>
                    <a:pt x="337677" y="0"/>
                  </a:moveTo>
                  <a:lnTo>
                    <a:pt x="0" y="66439"/>
                  </a:lnTo>
                  <a:cubicBezTo>
                    <a:pt x="33288" y="214524"/>
                    <a:pt x="91371" y="375281"/>
                    <a:pt x="187469" y="380144"/>
                  </a:cubicBezTo>
                  <a:cubicBezTo>
                    <a:pt x="295279" y="385897"/>
                    <a:pt x="328362" y="171304"/>
                    <a:pt x="33767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809" name="Google Shape;809;p36"/>
          <p:cNvGrpSpPr/>
          <p:nvPr/>
        </p:nvGrpSpPr>
        <p:grpSpPr>
          <a:xfrm>
            <a:off x="5192282" y="1325062"/>
            <a:ext cx="3077662" cy="1635238"/>
            <a:chOff x="5181459" y="1300137"/>
            <a:chExt cx="3077662" cy="1635238"/>
          </a:xfrm>
        </p:grpSpPr>
        <p:grpSp>
          <p:nvGrpSpPr>
            <p:cNvPr id="810" name="Google Shape;810;p36"/>
            <p:cNvGrpSpPr/>
            <p:nvPr/>
          </p:nvGrpSpPr>
          <p:grpSpPr>
            <a:xfrm>
              <a:off x="7173384" y="1918087"/>
              <a:ext cx="1085737" cy="1017288"/>
              <a:chOff x="175906" y="401530"/>
              <a:chExt cx="2115209" cy="1982245"/>
            </a:xfrm>
          </p:grpSpPr>
          <p:sp>
            <p:nvSpPr>
              <p:cNvPr id="811" name="Google Shape;811;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15" name="Google Shape;815;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6" name="Google Shape;816;p36"/>
            <p:cNvGrpSpPr/>
            <p:nvPr/>
          </p:nvGrpSpPr>
          <p:grpSpPr>
            <a:xfrm>
              <a:off x="5181459" y="1918087"/>
              <a:ext cx="1085737" cy="1017288"/>
              <a:chOff x="175906" y="401530"/>
              <a:chExt cx="2115209" cy="1982245"/>
            </a:xfrm>
          </p:grpSpPr>
          <p:sp>
            <p:nvSpPr>
              <p:cNvPr id="817" name="Google Shape;817;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1" name="Google Shape;821;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36"/>
            <p:cNvGrpSpPr/>
            <p:nvPr/>
          </p:nvGrpSpPr>
          <p:grpSpPr>
            <a:xfrm>
              <a:off x="6188258" y="1300137"/>
              <a:ext cx="1085737" cy="1017288"/>
              <a:chOff x="175906" y="401530"/>
              <a:chExt cx="2115209" cy="1982245"/>
            </a:xfrm>
          </p:grpSpPr>
          <p:sp>
            <p:nvSpPr>
              <p:cNvPr id="823" name="Google Shape;823;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7" name="Google Shape;827;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28" name="Google Shape;828;p36"/>
          <p:cNvGrpSpPr/>
          <p:nvPr/>
        </p:nvGrpSpPr>
        <p:grpSpPr>
          <a:xfrm>
            <a:off x="4846351" y="1325056"/>
            <a:ext cx="3769524" cy="714197"/>
            <a:chOff x="4846351" y="1300131"/>
            <a:chExt cx="3769524" cy="714197"/>
          </a:xfrm>
        </p:grpSpPr>
        <p:grpSp>
          <p:nvGrpSpPr>
            <p:cNvPr id="829" name="Google Shape;829;p36"/>
            <p:cNvGrpSpPr/>
            <p:nvPr/>
          </p:nvGrpSpPr>
          <p:grpSpPr>
            <a:xfrm rot="10800000">
              <a:off x="4846351" y="1300131"/>
              <a:ext cx="453116" cy="714197"/>
              <a:chOff x="1620532" y="2740711"/>
              <a:chExt cx="745257" cy="1174666"/>
            </a:xfrm>
          </p:grpSpPr>
          <p:sp>
            <p:nvSpPr>
              <p:cNvPr id="830" name="Google Shape;830;p36"/>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6"/>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6"/>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6"/>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6"/>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36"/>
            <p:cNvGrpSpPr/>
            <p:nvPr/>
          </p:nvGrpSpPr>
          <p:grpSpPr>
            <a:xfrm rot="10800000">
              <a:off x="8162782" y="1300131"/>
              <a:ext cx="453093" cy="714197"/>
              <a:chOff x="188982" y="2740711"/>
              <a:chExt cx="745218" cy="1174666"/>
            </a:xfrm>
          </p:grpSpPr>
          <p:sp>
            <p:nvSpPr>
              <p:cNvPr id="836" name="Google Shape;836;p36"/>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6"/>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6"/>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6"/>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6"/>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b="1" dirty="0"/>
              <a:t>https://www.youtube.com/watch?v=dOkyKyVFnSs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pic>
        <p:nvPicPr>
          <p:cNvPr id="5" name="Y2Mate.is - Inside Out Guessing the feelings.-dOkyKyVFnSs-720p-1647848184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10" y="-57856"/>
            <a:ext cx="9144000" cy="5143500"/>
          </a:xfrm>
          <a:prstGeom prst="rect">
            <a:avLst/>
          </a:prstGeom>
        </p:spPr>
      </p:pic>
    </p:spTree>
    <p:extLst>
      <p:ext uri="{BB962C8B-B14F-4D97-AF65-F5344CB8AC3E}">
        <p14:creationId xmlns:p14="http://schemas.microsoft.com/office/powerpoint/2010/main" val="18927205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smtClean="0">
                <a:solidFill>
                  <a:schemeClr val="bg1"/>
                </a:solidFill>
              </a:rPr>
              <a:t>W</a:t>
            </a:r>
            <a:r>
              <a:rPr lang="en" sz="4000" dirty="0" smtClean="0">
                <a:solidFill>
                  <a:schemeClr val="bg1"/>
                </a:solidFill>
              </a:rPr>
              <a:t>hat we mean by emotions?</a:t>
            </a:r>
            <a:endParaRPr sz="4000" dirty="0">
              <a:solidFill>
                <a:schemeClr val="bg1"/>
              </a:solidFill>
            </a:endParaRPr>
          </a:p>
        </p:txBody>
      </p:sp>
      <p:sp>
        <p:nvSpPr>
          <p:cNvPr id="111" name="Google Shape;111;p13"/>
          <p:cNvSpPr txBox="1">
            <a:spLocks noGrp="1"/>
          </p:cNvSpPr>
          <p:nvPr>
            <p:ph type="body" idx="1"/>
          </p:nvPr>
        </p:nvSpPr>
        <p:spPr>
          <a:xfrm>
            <a:off x="595241" y="1585427"/>
            <a:ext cx="4693500" cy="2642400"/>
          </a:xfrm>
          <a:prstGeom prst="rect">
            <a:avLst/>
          </a:prstGeom>
        </p:spPr>
        <p:txBody>
          <a:bodyPr spcFirstLastPara="1" wrap="square" lIns="0" tIns="0" rIns="0" bIns="0" anchor="t" anchorCtr="0">
            <a:noAutofit/>
          </a:bodyPr>
          <a:lstStyle/>
          <a:p>
            <a:pPr marL="0" lvl="0" indent="0" algn="just">
              <a:buNone/>
            </a:pPr>
            <a:r>
              <a:rPr lang="en-US" sz="1600" b="1" dirty="0" smtClean="0"/>
              <a:t>Subjective (personal) experience that arises unconsciously and spontaneously in response to the environment around us.</a:t>
            </a:r>
          </a:p>
          <a:p>
            <a:pPr marL="0" lvl="0" indent="0" algn="just">
              <a:buNone/>
            </a:pPr>
            <a:r>
              <a:rPr lang="en-US" sz="1600" b="1" dirty="0" smtClean="0"/>
              <a:t>It is an automated response to events that happens to us. (emotion is how the body responds)</a:t>
            </a:r>
          </a:p>
          <a:p>
            <a:pPr marL="0" indent="0" algn="just">
              <a:buNone/>
            </a:pPr>
            <a:r>
              <a:rPr lang="en-US" sz="1600" b="1" dirty="0"/>
              <a:t>A complex state of feeling that results in physical and psychological changes that influence thought and behavior</a:t>
            </a:r>
            <a:r>
              <a:rPr lang="en-US" sz="1600" dirty="0"/>
              <a:t>.</a:t>
            </a:r>
          </a:p>
          <a:p>
            <a:pPr marL="0" lvl="0" indent="0">
              <a:buNone/>
            </a:pPr>
            <a:endParaRPr sz="1600" b="1" dirty="0"/>
          </a:p>
        </p:txBody>
      </p:sp>
      <p:sp>
        <p:nvSpPr>
          <p:cNvPr id="112" name="Google Shape;112;p1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2" name="Picture 1"/>
          <p:cNvPicPr>
            <a:picLocks noChangeAspect="1"/>
          </p:cNvPicPr>
          <p:nvPr/>
        </p:nvPicPr>
        <p:blipFill>
          <a:blip r:embed="rId3"/>
          <a:stretch>
            <a:fillRect/>
          </a:stretch>
        </p:blipFill>
        <p:spPr>
          <a:xfrm>
            <a:off x="5548800" y="870626"/>
            <a:ext cx="3249250" cy="277578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501782" y="-472485"/>
            <a:ext cx="7039920" cy="1203517"/>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solidFill>
                <a:schemeClr val="accent2"/>
              </a:solidFill>
            </a:endParaRPr>
          </a:p>
          <a:p>
            <a:pPr marL="0" lvl="0" indent="0" algn="l" rtl="0">
              <a:spcBef>
                <a:spcPts val="0"/>
              </a:spcBef>
              <a:spcAft>
                <a:spcPts val="0"/>
              </a:spcAft>
              <a:buNone/>
            </a:pPr>
            <a:r>
              <a:rPr lang="en" dirty="0" smtClean="0"/>
              <a:t>Emotions have three components:</a:t>
            </a:r>
            <a:endParaRPr dirty="0"/>
          </a:p>
        </p:txBody>
      </p:sp>
      <p:sp>
        <p:nvSpPr>
          <p:cNvPr id="133" name="Google Shape;133;p14"/>
          <p:cNvSpPr txBox="1">
            <a:spLocks noGrp="1"/>
          </p:cNvSpPr>
          <p:nvPr>
            <p:ph type="subTitle" idx="4294967295"/>
          </p:nvPr>
        </p:nvSpPr>
        <p:spPr>
          <a:xfrm>
            <a:off x="245361" y="731032"/>
            <a:ext cx="6163827" cy="2936660"/>
          </a:xfrm>
          <a:prstGeom prst="rect">
            <a:avLst/>
          </a:prstGeom>
        </p:spPr>
        <p:txBody>
          <a:bodyPr spcFirstLastPara="1" wrap="square" lIns="0" tIns="0" rIns="0" bIns="0" anchor="t" anchorCtr="0">
            <a:noAutofit/>
          </a:bodyPr>
          <a:lstStyle/>
          <a:p>
            <a:pPr lvl="0" indent="-457200" algn="l" rtl="0">
              <a:spcBef>
                <a:spcPts val="0"/>
              </a:spcBef>
              <a:spcAft>
                <a:spcPts val="0"/>
              </a:spcAft>
              <a:buAutoNum type="arabicPeriod"/>
            </a:pPr>
            <a:endParaRPr lang="en-US" sz="1600" b="1" dirty="0"/>
          </a:p>
          <a:p>
            <a:pPr algn="just" fontAlgn="base"/>
            <a:r>
              <a:rPr lang="en-US" sz="1600" b="1" dirty="0"/>
              <a:t>Subjective component</a:t>
            </a:r>
            <a:r>
              <a:rPr lang="en-US" sz="1600" dirty="0"/>
              <a:t>: How you experience the </a:t>
            </a:r>
            <a:r>
              <a:rPr lang="en-US" sz="1600" dirty="0" smtClean="0"/>
              <a:t>emotion (conscious experience)</a:t>
            </a:r>
          </a:p>
          <a:p>
            <a:pPr algn="just" fontAlgn="base"/>
            <a:r>
              <a:rPr lang="en-US" sz="1600" dirty="0"/>
              <a:t>For example, one person may feel anger and regret at the loss of a loved one while another may experience intense sadness.</a:t>
            </a:r>
          </a:p>
          <a:p>
            <a:pPr lvl="0" algn="just" fontAlgn="base"/>
            <a:r>
              <a:rPr lang="en-US" sz="1600" b="1" dirty="0"/>
              <a:t>Physiological component</a:t>
            </a:r>
            <a:r>
              <a:rPr lang="en-US" sz="1600" dirty="0"/>
              <a:t>: How your body reacts to the </a:t>
            </a:r>
            <a:r>
              <a:rPr lang="en-US" sz="1600" dirty="0" smtClean="0"/>
              <a:t>emotion </a:t>
            </a:r>
            <a:r>
              <a:rPr lang="en-US" sz="1600" b="1" dirty="0" smtClean="0"/>
              <a:t>(</a:t>
            </a:r>
            <a:r>
              <a:rPr lang="en-US" sz="1600" b="1" dirty="0"/>
              <a:t>rapid heartbeat etc</a:t>
            </a:r>
            <a:r>
              <a:rPr lang="en-US" sz="1600" b="1" dirty="0" smtClean="0"/>
              <a:t>.)</a:t>
            </a:r>
            <a:endParaRPr lang="en-US" sz="1600" dirty="0"/>
          </a:p>
          <a:p>
            <a:pPr algn="just" fontAlgn="base"/>
            <a:r>
              <a:rPr lang="en-US" sz="1600" b="1" dirty="0"/>
              <a:t>Expressive component</a:t>
            </a:r>
            <a:r>
              <a:rPr lang="en-US" sz="1600" dirty="0"/>
              <a:t>: How you behave in response to the </a:t>
            </a:r>
            <a:r>
              <a:rPr lang="en-US" sz="1600" dirty="0" smtClean="0"/>
              <a:t>emotion (physical reaction)</a:t>
            </a:r>
            <a:r>
              <a:rPr lang="en-US" sz="1600" dirty="0"/>
              <a:t> </a:t>
            </a:r>
            <a:endParaRPr lang="en-US" sz="1600" dirty="0" smtClean="0"/>
          </a:p>
          <a:p>
            <a:pPr algn="just" fontAlgn="base"/>
            <a:r>
              <a:rPr lang="en-US" sz="1600" dirty="0" smtClean="0"/>
              <a:t>For example: smile</a:t>
            </a:r>
            <a:r>
              <a:rPr lang="en-US" sz="1600" dirty="0"/>
              <a:t>, a grimace, a laugh or a sigh, along with many other reactions depending on societal norms and personality.</a:t>
            </a:r>
          </a:p>
          <a:p>
            <a:pPr lvl="0" indent="-457200" algn="just" rtl="0">
              <a:spcBef>
                <a:spcPts val="0"/>
              </a:spcBef>
              <a:spcAft>
                <a:spcPts val="0"/>
              </a:spcAft>
              <a:buAutoNum type="arabicPeriod"/>
            </a:pPr>
            <a:endParaRPr sz="1600" b="1" dirty="0"/>
          </a:p>
        </p:txBody>
      </p:sp>
      <p:pic>
        <p:nvPicPr>
          <p:cNvPr id="2" name="Picture 1"/>
          <p:cNvPicPr>
            <a:picLocks noChangeAspect="1"/>
          </p:cNvPicPr>
          <p:nvPr/>
        </p:nvPicPr>
        <p:blipFill>
          <a:blip r:embed="rId3"/>
          <a:stretch>
            <a:fillRect/>
          </a:stretch>
        </p:blipFill>
        <p:spPr>
          <a:xfrm>
            <a:off x="6593745" y="1192427"/>
            <a:ext cx="2466363" cy="3102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591" y="461394"/>
            <a:ext cx="7216174" cy="4212257"/>
          </a:xfrm>
        </p:spPr>
        <p:txBody>
          <a:bodyPr/>
          <a:lstStyle/>
          <a:p>
            <a:pPr algn="just" fontAlgn="base"/>
            <a:r>
              <a:rPr lang="en-US" sz="2000" b="0" dirty="0">
                <a:solidFill>
                  <a:schemeClr val="tx1"/>
                </a:solidFill>
              </a:rPr>
              <a:t>Here are a few </a:t>
            </a:r>
            <a:r>
              <a:rPr lang="en-US" sz="2000" b="0" dirty="0" smtClean="0">
                <a:solidFill>
                  <a:schemeClr val="tx1"/>
                </a:solidFill>
              </a:rPr>
              <a:t>facts about </a:t>
            </a:r>
            <a:r>
              <a:rPr lang="en-US" sz="2000" b="0" dirty="0">
                <a:solidFill>
                  <a:schemeClr val="tx1"/>
                </a:solidFill>
              </a:rPr>
              <a:t>emotions</a:t>
            </a:r>
            <a:r>
              <a:rPr lang="en-US" sz="2000" b="0" dirty="0" smtClean="0">
                <a:solidFill>
                  <a:schemeClr val="tx1"/>
                </a:solidFill>
              </a:rPr>
              <a:t>:</a:t>
            </a:r>
            <a:br>
              <a:rPr lang="en-US" sz="2000" b="0" dirty="0" smtClean="0">
                <a:solidFill>
                  <a:schemeClr val="tx1"/>
                </a:solidFill>
              </a:rPr>
            </a:br>
            <a:r>
              <a:rPr lang="en-US" sz="2000" b="0" dirty="0">
                <a:solidFill>
                  <a:schemeClr val="tx1"/>
                </a:solidFill>
              </a:rPr>
              <a:t/>
            </a:r>
            <a:br>
              <a:rPr lang="en-US" sz="2000" b="0" dirty="0">
                <a:solidFill>
                  <a:schemeClr val="tx1"/>
                </a:solidFill>
              </a:rPr>
            </a:br>
            <a:r>
              <a:rPr lang="en-US" sz="2000" dirty="0">
                <a:solidFill>
                  <a:schemeClr val="tx1"/>
                </a:solidFill>
              </a:rPr>
              <a:t>Emotions come and go.</a:t>
            </a:r>
            <a:r>
              <a:rPr lang="en-US" sz="2000" b="0" dirty="0">
                <a:solidFill>
                  <a:schemeClr val="tx1"/>
                </a:solidFill>
              </a:rPr>
              <a:t> Most of us feel many different emotions throughout the day. Some last just a few seconds. Others might linger to become a mood</a:t>
            </a:r>
            <a:r>
              <a:rPr lang="en-US" sz="2000" b="0" dirty="0" smtClean="0">
                <a:solidFill>
                  <a:schemeClr val="tx1"/>
                </a:solidFill>
              </a:rPr>
              <a:t>.</a:t>
            </a:r>
            <a:br>
              <a:rPr lang="en-US" sz="2000" b="0" dirty="0" smtClean="0">
                <a:solidFill>
                  <a:schemeClr val="tx1"/>
                </a:solidFill>
              </a:rPr>
            </a:br>
            <a:r>
              <a:rPr lang="en-US" sz="2000" b="0" dirty="0">
                <a:solidFill>
                  <a:schemeClr val="tx1"/>
                </a:solidFill>
              </a:rPr>
              <a:t/>
            </a:r>
            <a:br>
              <a:rPr lang="en-US" sz="2000" b="0" dirty="0">
                <a:solidFill>
                  <a:schemeClr val="tx1"/>
                </a:solidFill>
              </a:rPr>
            </a:br>
            <a:r>
              <a:rPr lang="en-US" sz="2000" dirty="0">
                <a:solidFill>
                  <a:schemeClr val="tx1"/>
                </a:solidFill>
              </a:rPr>
              <a:t>Emotions can be mild, intense, or anywhere in between.</a:t>
            </a:r>
            <a:r>
              <a:rPr lang="en-US" sz="2000" b="0" dirty="0">
                <a:solidFill>
                  <a:schemeClr val="tx1"/>
                </a:solidFill>
              </a:rPr>
              <a:t> The intensity of an emotion can depend on the situation and on the person.</a:t>
            </a:r>
            <a:br>
              <a:rPr lang="en-US" sz="2000" b="0" dirty="0">
                <a:solidFill>
                  <a:schemeClr val="tx1"/>
                </a:solidFill>
              </a:rPr>
            </a:br>
            <a:r>
              <a:rPr lang="en-US" sz="2000" b="0" dirty="0" smtClean="0">
                <a:solidFill>
                  <a:schemeClr val="tx1"/>
                </a:solidFill>
              </a:rPr>
              <a:t/>
            </a:r>
            <a:br>
              <a:rPr lang="en-US" sz="2000" b="0" dirty="0" smtClean="0">
                <a:solidFill>
                  <a:schemeClr val="tx1"/>
                </a:solidFill>
              </a:rPr>
            </a:br>
            <a:r>
              <a:rPr lang="en-US" sz="2000" dirty="0" smtClean="0">
                <a:solidFill>
                  <a:schemeClr val="tx1"/>
                </a:solidFill>
              </a:rPr>
              <a:t>There </a:t>
            </a:r>
            <a:r>
              <a:rPr lang="en-US" sz="2000" dirty="0">
                <a:solidFill>
                  <a:schemeClr val="tx1"/>
                </a:solidFill>
              </a:rPr>
              <a:t>are no good or bad emotions, but there are good and bad ways of expressing (or acting on) emotions.</a:t>
            </a:r>
            <a:r>
              <a:rPr lang="en-US" sz="2000" b="0" dirty="0">
                <a:solidFill>
                  <a:schemeClr val="tx1"/>
                </a:solidFill>
              </a:rPr>
              <a:t> Learning how to express emotions in acceptable ways is a separate skill — managing emotions — that is built on a foundation of being able to understand emotions.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19159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5" name="Title 1"/>
          <p:cNvSpPr>
            <a:spLocks noGrp="1"/>
          </p:cNvSpPr>
          <p:nvPr>
            <p:ph type="body" idx="1"/>
          </p:nvPr>
        </p:nvSpPr>
        <p:spPr>
          <a:xfrm>
            <a:off x="855300" y="822121"/>
            <a:ext cx="7189742" cy="3716098"/>
          </a:xfrm>
        </p:spPr>
        <p:txBody>
          <a:bodyPr/>
          <a:lstStyle/>
          <a:p>
            <a:pPr marL="114300" indent="0" algn="just">
              <a:buNone/>
            </a:pPr>
            <a:r>
              <a:rPr lang="en-US" sz="2000" dirty="0">
                <a:solidFill>
                  <a:schemeClr val="tx1"/>
                </a:solidFill>
                <a:latin typeface="Arial" panose="020B0604020202020204" pitchFamily="34" charset="0"/>
                <a:cs typeface="Arial" panose="020B0604020202020204" pitchFamily="34" charset="0"/>
              </a:rPr>
              <a:t>A study in the </a:t>
            </a:r>
            <a:r>
              <a:rPr lang="en-US" sz="2000" b="1" i="1" dirty="0">
                <a:solidFill>
                  <a:schemeClr val="tx1"/>
                </a:solidFill>
                <a:latin typeface="Arial" panose="020B0604020202020204" pitchFamily="34" charset="0"/>
                <a:cs typeface="Arial" panose="020B0604020202020204" pitchFamily="34" charset="0"/>
              </a:rPr>
              <a:t>Journal of Abnormal Psychology</a:t>
            </a:r>
            <a:r>
              <a:rPr lang="en-US" sz="2000" b="1"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found that while watching negative and positive emotional films, </a:t>
            </a:r>
            <a:r>
              <a:rPr lang="en-US" sz="2000" dirty="0">
                <a:solidFill>
                  <a:schemeClr val="tx1"/>
                </a:solidFill>
                <a:latin typeface="Arial" panose="020B0604020202020204" pitchFamily="34" charset="0"/>
                <a:cs typeface="Arial" panose="020B0604020202020204" pitchFamily="34" charset="0"/>
                <a:hlinkClick r:id="rId2" tooltip="Hiding feelings: The acute effects of inhibiting negative and positive emotion."/>
              </a:rPr>
              <a:t>suppression of behavioral responses</a:t>
            </a:r>
            <a:r>
              <a:rPr lang="en-US" sz="2000" dirty="0">
                <a:solidFill>
                  <a:schemeClr val="tx1"/>
                </a:solidFill>
                <a:latin typeface="Arial" panose="020B0604020202020204" pitchFamily="34" charset="0"/>
                <a:cs typeface="Arial" panose="020B0604020202020204" pitchFamily="34" charset="0"/>
              </a:rPr>
              <a:t> to emotion had physical effects on the participants. </a:t>
            </a:r>
            <a:endParaRPr lang="en-US" sz="2000" dirty="0" smtClean="0">
              <a:solidFill>
                <a:schemeClr val="tx1"/>
              </a:solidFill>
              <a:latin typeface="Arial" panose="020B0604020202020204" pitchFamily="34" charset="0"/>
              <a:cs typeface="Arial" panose="020B0604020202020204" pitchFamily="34" charset="0"/>
            </a:endParaRPr>
          </a:p>
          <a:p>
            <a:pPr marL="114300" indent="0" algn="just">
              <a:buNone/>
            </a:pPr>
            <a:r>
              <a:rPr lang="en-US" sz="2000" dirty="0" smtClean="0">
                <a:solidFill>
                  <a:schemeClr val="tx1"/>
                </a:solidFill>
                <a:latin typeface="Arial" panose="020B0604020202020204" pitchFamily="34" charset="0"/>
                <a:cs typeface="Arial" panose="020B0604020202020204" pitchFamily="34" charset="0"/>
              </a:rPr>
              <a:t>The </a:t>
            </a:r>
            <a:r>
              <a:rPr lang="en-US" sz="2000" dirty="0">
                <a:solidFill>
                  <a:schemeClr val="tx1"/>
                </a:solidFill>
                <a:latin typeface="Arial" panose="020B0604020202020204" pitchFamily="34" charset="0"/>
                <a:cs typeface="Arial" panose="020B0604020202020204" pitchFamily="34" charset="0"/>
              </a:rPr>
              <a:t>effects included elevated heart rates. </a:t>
            </a:r>
            <a:endParaRPr lang="en-US" sz="2000" dirty="0" smtClean="0">
              <a:solidFill>
                <a:schemeClr val="tx1"/>
              </a:solidFill>
              <a:latin typeface="Arial" panose="020B0604020202020204" pitchFamily="34" charset="0"/>
              <a:cs typeface="Arial" panose="020B0604020202020204" pitchFamily="34" charset="0"/>
            </a:endParaRPr>
          </a:p>
          <a:p>
            <a:pPr marL="114300" indent="0" algn="just">
              <a:buNone/>
            </a:pPr>
            <a:r>
              <a:rPr lang="en-US" sz="2000" dirty="0" smtClean="0">
                <a:solidFill>
                  <a:schemeClr val="tx1"/>
                </a:solidFill>
                <a:latin typeface="Arial" panose="020B0604020202020204" pitchFamily="34" charset="0"/>
                <a:cs typeface="Arial" panose="020B0604020202020204" pitchFamily="34" charset="0"/>
              </a:rPr>
              <a:t>This </a:t>
            </a:r>
            <a:r>
              <a:rPr lang="en-US" sz="2000" dirty="0">
                <a:solidFill>
                  <a:schemeClr val="tx1"/>
                </a:solidFill>
                <a:latin typeface="Arial" panose="020B0604020202020204" pitchFamily="34" charset="0"/>
                <a:cs typeface="Arial" panose="020B0604020202020204" pitchFamily="34" charset="0"/>
              </a:rPr>
              <a:t>suggests that expressing behavioral responses to stimuli, both positive and negative, is better for your overall health than holding those responses inside. </a:t>
            </a:r>
            <a:endParaRPr lang="en-US" sz="2000" dirty="0" smtClean="0">
              <a:solidFill>
                <a:schemeClr val="tx1"/>
              </a:solidFill>
              <a:latin typeface="Arial" panose="020B0604020202020204" pitchFamily="34" charset="0"/>
              <a:cs typeface="Arial" panose="020B0604020202020204" pitchFamily="34" charset="0"/>
            </a:endParaRPr>
          </a:p>
          <a:p>
            <a:pPr marL="114300" indent="0" algn="just">
              <a:buNone/>
            </a:pPr>
            <a:r>
              <a:rPr lang="en-US" sz="2000" dirty="0" smtClean="0">
                <a:solidFill>
                  <a:schemeClr val="tx1"/>
                </a:solidFill>
                <a:latin typeface="Arial" panose="020B0604020202020204" pitchFamily="34" charset="0"/>
                <a:cs typeface="Arial" panose="020B0604020202020204" pitchFamily="34" charset="0"/>
              </a:rPr>
              <a:t>Thus</a:t>
            </a:r>
            <a:r>
              <a:rPr lang="en-US" sz="2000" dirty="0">
                <a:solidFill>
                  <a:schemeClr val="tx1"/>
                </a:solidFill>
                <a:latin typeface="Arial" panose="020B0604020202020204" pitchFamily="34" charset="0"/>
                <a:cs typeface="Arial" panose="020B0604020202020204" pitchFamily="34" charset="0"/>
              </a:rPr>
              <a:t>, there are benefits of smiling, laughing and expressing negative emotions in a healthy way.</a:t>
            </a:r>
          </a:p>
        </p:txBody>
      </p:sp>
    </p:spTree>
    <p:extLst>
      <p:ext uri="{BB962C8B-B14F-4D97-AF65-F5344CB8AC3E}">
        <p14:creationId xmlns:p14="http://schemas.microsoft.com/office/powerpoint/2010/main" val="385520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4" name="Picture 3"/>
          <p:cNvPicPr>
            <a:picLocks noChangeAspect="1"/>
          </p:cNvPicPr>
          <p:nvPr/>
        </p:nvPicPr>
        <p:blipFill rotWithShape="1">
          <a:blip r:embed="rId2"/>
          <a:srcRect t="464"/>
          <a:stretch/>
        </p:blipFill>
        <p:spPr>
          <a:xfrm>
            <a:off x="312879" y="267995"/>
            <a:ext cx="8554284" cy="4405655"/>
          </a:xfrm>
          <a:prstGeom prst="rect">
            <a:avLst/>
          </a:prstGeom>
          <a:ln>
            <a:noFill/>
          </a:ln>
          <a:effectLst>
            <a:softEdge rad="112500"/>
          </a:effectLst>
        </p:spPr>
      </p:pic>
    </p:spTree>
    <p:extLst>
      <p:ext uri="{BB962C8B-B14F-4D97-AF65-F5344CB8AC3E}">
        <p14:creationId xmlns:p14="http://schemas.microsoft.com/office/powerpoint/2010/main" val="3254398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pSp>
        <p:nvGrpSpPr>
          <p:cNvPr id="194" name="Google Shape;194;p16"/>
          <p:cNvGrpSpPr/>
          <p:nvPr/>
        </p:nvGrpSpPr>
        <p:grpSpPr>
          <a:xfrm>
            <a:off x="6583953" y="2917211"/>
            <a:ext cx="1510417" cy="757338"/>
            <a:chOff x="2819969" y="4365386"/>
            <a:chExt cx="1694813" cy="849700"/>
          </a:xfrm>
        </p:grpSpPr>
        <p:sp>
          <p:nvSpPr>
            <p:cNvPr id="195" name="Google Shape;195;p16"/>
            <p:cNvSpPr/>
            <p:nvPr/>
          </p:nvSpPr>
          <p:spPr>
            <a:xfrm>
              <a:off x="2819969" y="4365386"/>
              <a:ext cx="1694813" cy="767412"/>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196" name="Google Shape;196;p16"/>
            <p:cNvSpPr/>
            <p:nvPr/>
          </p:nvSpPr>
          <p:spPr>
            <a:xfrm>
              <a:off x="4100210" y="4889162"/>
              <a:ext cx="195071" cy="325922"/>
            </a:xfrm>
            <a:custGeom>
              <a:avLst/>
              <a:gdLst/>
              <a:ahLst/>
              <a:cxnLst/>
              <a:rect l="l" t="t" r="r" b="b"/>
              <a:pathLst>
                <a:path w="195071" h="325922" extrusionOk="0">
                  <a:moveTo>
                    <a:pt x="0" y="138701"/>
                  </a:moveTo>
                  <a:cubicBezTo>
                    <a:pt x="10069" y="227196"/>
                    <a:pt x="32330" y="318567"/>
                    <a:pt x="80892" y="325554"/>
                  </a:cubicBezTo>
                  <a:cubicBezTo>
                    <a:pt x="160140" y="336787"/>
                    <a:pt x="187538" y="88426"/>
                    <a:pt x="195072" y="0"/>
                  </a:cubicBezTo>
                  <a:cubicBezTo>
                    <a:pt x="136660" y="54898"/>
                    <a:pt x="71036" y="101557"/>
                    <a:pt x="0" y="138701"/>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3037246" y="4887244"/>
              <a:ext cx="186715" cy="327842"/>
            </a:xfrm>
            <a:custGeom>
              <a:avLst/>
              <a:gdLst/>
              <a:ahLst/>
              <a:cxnLst/>
              <a:rect l="l" t="t" r="r" b="b"/>
              <a:pathLst>
                <a:path w="186715" h="327842" extrusionOk="0">
                  <a:moveTo>
                    <a:pt x="0" y="0"/>
                  </a:moveTo>
                  <a:cubicBezTo>
                    <a:pt x="822" y="82672"/>
                    <a:pt x="10206" y="316170"/>
                    <a:pt x="89043" y="327472"/>
                  </a:cubicBezTo>
                  <a:cubicBezTo>
                    <a:pt x="140413" y="334801"/>
                    <a:pt x="170140" y="232127"/>
                    <a:pt x="186716" y="135139"/>
                  </a:cubicBezTo>
                  <a:cubicBezTo>
                    <a:pt x="118797" y="98508"/>
                    <a:pt x="56015" y="53069"/>
                    <a:pt x="0" y="0"/>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8" name="Google Shape;198;p16"/>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W</a:t>
            </a:r>
            <a:r>
              <a:rPr lang="en" dirty="0" smtClean="0"/>
              <a:t>hy emotions are important?</a:t>
            </a:r>
            <a:endParaRPr dirty="0"/>
          </a:p>
        </p:txBody>
      </p:sp>
      <p:sp>
        <p:nvSpPr>
          <p:cNvPr id="199" name="Google Shape;199;p16"/>
          <p:cNvSpPr txBox="1">
            <a:spLocks noGrp="1"/>
          </p:cNvSpPr>
          <p:nvPr>
            <p:ph type="body" idx="1"/>
          </p:nvPr>
        </p:nvSpPr>
        <p:spPr>
          <a:xfrm>
            <a:off x="559188" y="1804776"/>
            <a:ext cx="5181935" cy="2452173"/>
          </a:xfrm>
          <a:prstGeom prst="rect">
            <a:avLst/>
          </a:prstGeom>
        </p:spPr>
        <p:txBody>
          <a:bodyPr spcFirstLastPara="1" wrap="square" lIns="0" tIns="0" rIns="0" bIns="0" anchor="t" anchorCtr="0">
            <a:noAutofit/>
          </a:bodyPr>
          <a:lstStyle/>
          <a:p>
            <a:pPr lvl="0" algn="just"/>
            <a:r>
              <a:rPr lang="en-US" sz="1800" b="1" dirty="0"/>
              <a:t>It helps us build better relationships. </a:t>
            </a:r>
            <a:endParaRPr lang="en-US" sz="1800" b="1" dirty="0" smtClean="0"/>
          </a:p>
          <a:p>
            <a:pPr algn="just" fontAlgn="base"/>
            <a:r>
              <a:rPr lang="en-US" sz="1800" b="1" dirty="0"/>
              <a:t>Emotions Help You Avoid Danger</a:t>
            </a:r>
          </a:p>
          <a:p>
            <a:pPr algn="just" fontAlgn="base"/>
            <a:r>
              <a:rPr lang="en-US" sz="1800" b="1" dirty="0"/>
              <a:t>Emotions Help Others Understand You Better</a:t>
            </a:r>
          </a:p>
          <a:p>
            <a:pPr fontAlgn="base"/>
            <a:r>
              <a:rPr lang="en-US" sz="1800" b="1" dirty="0"/>
              <a:t>Emotions Allow You to Understand </a:t>
            </a:r>
            <a:r>
              <a:rPr lang="en-US" sz="1800" b="1" dirty="0" smtClean="0"/>
              <a:t>Others</a:t>
            </a:r>
            <a:r>
              <a:rPr lang="en-US" sz="1800" b="1" dirty="0"/>
              <a:t/>
            </a:r>
            <a:br>
              <a:rPr lang="en-US" sz="1800" b="1" dirty="0"/>
            </a:br>
            <a:r>
              <a:rPr lang="en-US" sz="1800" dirty="0"/>
              <a:t/>
            </a:r>
            <a:br>
              <a:rPr lang="en-US" sz="1800" dirty="0"/>
            </a:br>
            <a:endParaRPr sz="1800" dirty="0"/>
          </a:p>
        </p:txBody>
      </p:sp>
      <p:sp>
        <p:nvSpPr>
          <p:cNvPr id="200" name="Google Shape;200;p16"/>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201" name="Google Shape;201;p16"/>
          <p:cNvGrpSpPr/>
          <p:nvPr/>
        </p:nvGrpSpPr>
        <p:grpSpPr>
          <a:xfrm>
            <a:off x="5936742" y="2037464"/>
            <a:ext cx="1101462" cy="1032153"/>
            <a:chOff x="8438871" y="401534"/>
            <a:chExt cx="2115348" cy="1982241"/>
          </a:xfrm>
        </p:grpSpPr>
        <p:sp>
          <p:nvSpPr>
            <p:cNvPr id="202" name="Google Shape;202;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 name="Google Shape;206;p16"/>
          <p:cNvGrpSpPr/>
          <p:nvPr/>
        </p:nvGrpSpPr>
        <p:grpSpPr>
          <a:xfrm>
            <a:off x="7595347" y="2037464"/>
            <a:ext cx="1101462" cy="1032153"/>
            <a:chOff x="8438871" y="401534"/>
            <a:chExt cx="2115348" cy="1982241"/>
          </a:xfrm>
        </p:grpSpPr>
        <p:sp>
          <p:nvSpPr>
            <p:cNvPr id="207" name="Google Shape;207;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211;p16"/>
          <p:cNvGrpSpPr/>
          <p:nvPr/>
        </p:nvGrpSpPr>
        <p:grpSpPr>
          <a:xfrm>
            <a:off x="5712265" y="1759100"/>
            <a:ext cx="3222023" cy="517515"/>
            <a:chOff x="5712265" y="930863"/>
            <a:chExt cx="3222023" cy="517515"/>
          </a:xfrm>
        </p:grpSpPr>
        <p:sp>
          <p:nvSpPr>
            <p:cNvPr id="212" name="Google Shape;212;p16"/>
            <p:cNvSpPr/>
            <p:nvPr/>
          </p:nvSpPr>
          <p:spPr>
            <a:xfrm>
              <a:off x="7536277"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flipH="1">
              <a:off x="5712265"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 name="Google Shape;214;p16"/>
          <p:cNvGrpSpPr/>
          <p:nvPr/>
        </p:nvGrpSpPr>
        <p:grpSpPr>
          <a:xfrm>
            <a:off x="6007738" y="1109495"/>
            <a:ext cx="516461" cy="517522"/>
            <a:chOff x="2893887" y="2547824"/>
            <a:chExt cx="1212350" cy="1214840"/>
          </a:xfrm>
        </p:grpSpPr>
        <p:sp>
          <p:nvSpPr>
            <p:cNvPr id="215" name="Google Shape;215;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 name="Google Shape;219;p16"/>
          <p:cNvGrpSpPr/>
          <p:nvPr/>
        </p:nvGrpSpPr>
        <p:grpSpPr>
          <a:xfrm flipH="1">
            <a:off x="8154119" y="1109495"/>
            <a:ext cx="516461" cy="517522"/>
            <a:chOff x="2893887" y="2547824"/>
            <a:chExt cx="1212350" cy="1214840"/>
          </a:xfrm>
        </p:grpSpPr>
        <p:sp>
          <p:nvSpPr>
            <p:cNvPr id="220" name="Google Shape;220;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Moth template">
  <a:themeElements>
    <a:clrScheme name="Custom 347">
      <a:dk1>
        <a:srgbClr val="00032A"/>
      </a:dk1>
      <a:lt1>
        <a:srgbClr val="FFFFFF"/>
      </a:lt1>
      <a:dk2>
        <a:srgbClr val="8B8D9E"/>
      </a:dk2>
      <a:lt2>
        <a:srgbClr val="F1F2F7"/>
      </a:lt2>
      <a:accent1>
        <a:srgbClr val="32C34B"/>
      </a:accent1>
      <a:accent2>
        <a:srgbClr val="FFCC19"/>
      </a:accent2>
      <a:accent3>
        <a:srgbClr val="F14545"/>
      </a:accent3>
      <a:accent4>
        <a:srgbClr val="C0007C"/>
      </a:accent4>
      <a:accent5>
        <a:srgbClr val="7B62D5"/>
      </a:accent5>
      <a:accent6>
        <a:srgbClr val="2EC6DD"/>
      </a:accent6>
      <a:hlink>
        <a:srgbClr val="1B24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TotalTime>
  <Words>1200</Words>
  <Application>Microsoft Office PowerPoint</Application>
  <PresentationFormat>On-screen Show (16:9)</PresentationFormat>
  <Paragraphs>138</Paragraphs>
  <Slides>29</Slides>
  <Notes>10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Times New Roman</vt:lpstr>
      <vt:lpstr>Palatino</vt:lpstr>
      <vt:lpstr>Bradley Hand ITC</vt:lpstr>
      <vt:lpstr>Bahnschrift Light</vt:lpstr>
      <vt:lpstr>Arial Black</vt:lpstr>
      <vt:lpstr>Quicksand Light</vt:lpstr>
      <vt:lpstr>Calibri</vt:lpstr>
      <vt:lpstr>Atma</vt:lpstr>
      <vt:lpstr>Arial</vt:lpstr>
      <vt:lpstr>Moth template</vt:lpstr>
      <vt:lpstr>EMOTIONAL  INTELLIGENCE</vt:lpstr>
      <vt:lpstr>LEARNING OUTCOMES</vt:lpstr>
      <vt:lpstr>PowerPoint Presentation</vt:lpstr>
      <vt:lpstr>What we mean by emotions?</vt:lpstr>
      <vt:lpstr> Emotions have three components:</vt:lpstr>
      <vt:lpstr>Here are a few facts about emotions:  Emotions come and go. Most of us feel many different emotions throughout the day. Some last just a few seconds. Others might linger to become a mood.  Emotions can be mild, intense, or anywhere in between. The intensity of an emotion can depend on the situation and on the person.  There are no good or bad emotions, but there are good and bad ways of expressing (or acting on) emotions. Learning how to express emotions in acceptable ways is a separate skill — managing emotions — that is built on a foundation of being able to understand emotions.</vt:lpstr>
      <vt:lpstr>PowerPoint Presentation</vt:lpstr>
      <vt:lpstr>PowerPoint Presentation</vt:lpstr>
      <vt:lpstr>Why emotions are important?</vt:lpstr>
      <vt:lpstr>PowerPoint Presentation</vt:lpstr>
      <vt:lpstr>PowerPoint Presentation</vt:lpstr>
      <vt:lpstr>PowerPoint Presentation</vt:lpstr>
      <vt:lpstr>Part 2 AND 3</vt:lpstr>
      <vt:lpstr>What is emotional intelligence? </vt:lpstr>
      <vt:lpstr>Emotional intelligence helps us to identify, use, understand, and manage emotions in positive ways to relieve stress, communicate effectively, empathize with others, overcome challenges, and defuse conflict.   </vt:lpstr>
      <vt:lpstr>EQ &gt;IQ Emotional Quotient is greater than Intelligence Quotient </vt:lpstr>
      <vt:lpstr>FOUR COMPONENTS OF EMOTIONAL INTELLIGENCE.</vt:lpstr>
      <vt:lpstr>PowerPoint Presentation</vt:lpstr>
      <vt:lpstr>1. Self awareness: </vt:lpstr>
      <vt:lpstr>How to improve self-awareness:</vt:lpstr>
      <vt:lpstr>PowerPoint Presentation</vt:lpstr>
      <vt:lpstr>2. SELF MANAGEMENT:</vt:lpstr>
      <vt:lpstr>How to Improve Self-Regulation/Self management?  </vt:lpstr>
      <vt:lpstr>3.Social Awareness /Empathy</vt:lpstr>
      <vt:lpstr>How to build empathy/social awareness?</vt:lpstr>
      <vt:lpstr>4. Social skills /Relationship Management:</vt:lpstr>
      <vt:lpstr>HOW TO IMPROVE SOCIAL SKILLS?</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EMOTIONAL  INTELLIGENCE</dc:title>
  <dc:creator>p</dc:creator>
  <cp:lastModifiedBy>Fast</cp:lastModifiedBy>
  <cp:revision>53</cp:revision>
  <dcterms:modified xsi:type="dcterms:W3CDTF">2022-03-30T10:42:41Z</dcterms:modified>
</cp:coreProperties>
</file>